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85" r:id="rId3"/>
    <p:sldId id="286" r:id="rId4"/>
    <p:sldId id="256" r:id="rId5"/>
    <p:sldId id="257" r:id="rId6"/>
    <p:sldId id="258" r:id="rId7"/>
    <p:sldId id="274" r:id="rId8"/>
    <p:sldId id="260" r:id="rId9"/>
    <p:sldId id="261" r:id="rId10"/>
    <p:sldId id="262" r:id="rId11"/>
    <p:sldId id="263" r:id="rId12"/>
    <p:sldId id="276" r:id="rId13"/>
    <p:sldId id="264" r:id="rId14"/>
    <p:sldId id="278" r:id="rId15"/>
    <p:sldId id="259" r:id="rId16"/>
    <p:sldId id="265" r:id="rId17"/>
    <p:sldId id="266" r:id="rId18"/>
    <p:sldId id="284" r:id="rId19"/>
    <p:sldId id="267" r:id="rId20"/>
    <p:sldId id="268" r:id="rId21"/>
    <p:sldId id="269" r:id="rId22"/>
    <p:sldId id="270" r:id="rId23"/>
    <p:sldId id="280" r:id="rId24"/>
    <p:sldId id="277" r:id="rId25"/>
    <p:sldId id="271" r:id="rId26"/>
    <p:sldId id="282" r:id="rId27"/>
    <p:sldId id="281" r:id="rId28"/>
    <p:sldId id="283" r:id="rId29"/>
    <p:sldId id="273" r:id="rId30"/>
    <p:sldId id="279"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YuRRbq/EZVOCXEOsZVUbZyVWU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555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49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418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55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22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36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32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22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325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64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526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665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60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80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87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14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147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81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08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17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71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18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99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3dfe641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123dfe641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35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0"/>
          <p:cNvSpPr txBox="1">
            <a:spLocks noGrp="1"/>
          </p:cNvSpPr>
          <p:nvPr>
            <p:ph type="ctrTitle"/>
          </p:nvPr>
        </p:nvSpPr>
        <p:spPr>
          <a:xfrm>
            <a:off x="2640013" y="484479"/>
            <a:ext cx="6911974" cy="2954655"/>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2640013" y="3799133"/>
            <a:ext cx="6911974" cy="1969841"/>
          </a:xfrm>
          <a:prstGeom prst="rect">
            <a:avLst/>
          </a:prstGeom>
          <a:noFill/>
          <a:ln>
            <a:noFill/>
          </a:ln>
        </p:spPr>
        <p:txBody>
          <a:bodyPr spcFirstLastPara="1" wrap="square" lIns="0" tIns="0" rIns="0" bIns="0" anchor="t" anchorCtr="0">
            <a:normAutofit/>
          </a:bodyPr>
          <a:lstStyle>
            <a:lvl1pPr lvl="0" algn="ctr">
              <a:lnSpc>
                <a:spcPct val="120000"/>
              </a:lnSpc>
              <a:spcBef>
                <a:spcPts val="1000"/>
              </a:spcBef>
              <a:spcAft>
                <a:spcPts val="0"/>
              </a:spcAft>
              <a:buSzPts val="2800"/>
              <a:buNone/>
              <a:defRPr sz="2800"/>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1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1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1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9"/>
          <p:cNvSpPr txBox="1">
            <a:spLocks noGrp="1"/>
          </p:cNvSpPr>
          <p:nvPr>
            <p:ph type="body" idx="1"/>
          </p:nvPr>
        </p:nvSpPr>
        <p:spPr>
          <a:xfrm rot="5400000">
            <a:off x="4518094" y="-1161256"/>
            <a:ext cx="3132137" cy="1072832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2" name="Google Shape;72;p1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rot="5400000">
            <a:off x="8354663" y="2505824"/>
            <a:ext cx="5048975"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0"/>
          <p:cNvSpPr txBox="1">
            <a:spLocks noGrp="1"/>
          </p:cNvSpPr>
          <p:nvPr>
            <p:ph type="body" idx="1"/>
          </p:nvPr>
        </p:nvSpPr>
        <p:spPr>
          <a:xfrm rot="5400000">
            <a:off x="2672158" y="-1220319"/>
            <a:ext cx="5048975" cy="8929614"/>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 name="Google Shape;78;p20"/>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0"/>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20"/>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81293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44276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8488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745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3906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5890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0809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7393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 name="Google Shape;21;p11"/>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1"/>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1"/>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699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8357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8413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0672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38064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73342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97624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9756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1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720000" y="619200"/>
            <a:ext cx="10728326" cy="287972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5600"/>
              <a:buFont typeface="Rockwell"/>
              <a:buNone/>
              <a:defRPr sz="5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719910" y="3858924"/>
            <a:ext cx="10728326" cy="1919076"/>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800"/>
              <a:buNone/>
              <a:defRPr sz="2800">
                <a:solidFill>
                  <a:schemeClr val="lt1"/>
                </a:solidFill>
              </a:defRPr>
            </a:lvl1pPr>
            <a:lvl2pPr marL="914400" lvl="1" indent="-228600" algn="l">
              <a:lnSpc>
                <a:spcPct val="120000"/>
              </a:lnSpc>
              <a:spcBef>
                <a:spcPts val="500"/>
              </a:spcBef>
              <a:spcAft>
                <a:spcPts val="0"/>
              </a:spcAft>
              <a:buSzPts val="2000"/>
              <a:buNone/>
              <a:defRPr sz="2000">
                <a:solidFill>
                  <a:schemeClr val="lt1"/>
                </a:solidFill>
              </a:defRPr>
            </a:lvl2pPr>
            <a:lvl3pPr marL="1371600" lvl="2" indent="-228600" algn="l">
              <a:lnSpc>
                <a:spcPct val="120000"/>
              </a:lnSpc>
              <a:spcBef>
                <a:spcPts val="500"/>
              </a:spcBef>
              <a:spcAft>
                <a:spcPts val="0"/>
              </a:spcAft>
              <a:buSzPts val="1800"/>
              <a:buNone/>
              <a:defRPr sz="1800">
                <a:solidFill>
                  <a:schemeClr val="lt1"/>
                </a:solidFill>
              </a:defRPr>
            </a:lvl3pPr>
            <a:lvl4pPr marL="1828800" lvl="3" indent="-228600" algn="l">
              <a:lnSpc>
                <a:spcPct val="120000"/>
              </a:lnSpc>
              <a:spcBef>
                <a:spcPts val="500"/>
              </a:spcBef>
              <a:spcAft>
                <a:spcPts val="0"/>
              </a:spcAft>
              <a:buSzPts val="1600"/>
              <a:buNone/>
              <a:defRPr sz="1600">
                <a:solidFill>
                  <a:schemeClr val="lt1"/>
                </a:solidFill>
              </a:defRPr>
            </a:lvl4pPr>
            <a:lvl5pPr marL="2286000" lvl="4" indent="-228600" algn="l">
              <a:lnSpc>
                <a:spcPct val="120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12"/>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12"/>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12"/>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7200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3"/>
          <p:cNvSpPr txBox="1">
            <a:spLocks noGrp="1"/>
          </p:cNvSpPr>
          <p:nvPr>
            <p:ph type="body" idx="2"/>
          </p:nvPr>
        </p:nvSpPr>
        <p:spPr>
          <a:xfrm>
            <a:off x="6458400" y="2541600"/>
            <a:ext cx="5003801" cy="3234576"/>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13"/>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3"/>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13"/>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20000" y="619200"/>
            <a:ext cx="10728325" cy="67300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7200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0" name="Google Shape;40;p14"/>
          <p:cNvSpPr txBox="1">
            <a:spLocks noGrp="1"/>
          </p:cNvSpPr>
          <p:nvPr>
            <p:ph type="body" idx="2"/>
          </p:nvPr>
        </p:nvSpPr>
        <p:spPr>
          <a:xfrm>
            <a:off x="720000" y="2541600"/>
            <a:ext cx="5003801"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4"/>
          <p:cNvSpPr txBox="1">
            <a:spLocks noGrp="1"/>
          </p:cNvSpPr>
          <p:nvPr>
            <p:ph type="body" idx="3"/>
          </p:nvPr>
        </p:nvSpPr>
        <p:spPr>
          <a:xfrm>
            <a:off x="6458400" y="1840698"/>
            <a:ext cx="5015638" cy="565796"/>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SzPts val="1600"/>
              <a:buNone/>
              <a:defRPr sz="1600" b="0" cap="none">
                <a:solidFill>
                  <a:schemeClr val="lt1"/>
                </a:solidFill>
                <a:latin typeface="Avenir"/>
                <a:ea typeface="Avenir"/>
                <a:cs typeface="Avenir"/>
                <a:sym typeface="Avenir"/>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4"/>
          <p:cNvSpPr txBox="1">
            <a:spLocks noGrp="1"/>
          </p:cNvSpPr>
          <p:nvPr>
            <p:ph type="body" idx="4"/>
          </p:nvPr>
        </p:nvSpPr>
        <p:spPr>
          <a:xfrm>
            <a:off x="6458400" y="2541600"/>
            <a:ext cx="5003800" cy="323457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4"/>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14"/>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4"/>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15"/>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15"/>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6"/>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6"/>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16"/>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720000" y="619200"/>
            <a:ext cx="3107463" cy="147732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4548188" y="584662"/>
            <a:ext cx="6911974" cy="51843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4800"/>
              <a:buNone/>
              <a:defRPr sz="4800"/>
            </a:lvl1pPr>
            <a:lvl2pPr marL="914400" lvl="1" indent="-355600" algn="l">
              <a:lnSpc>
                <a:spcPct val="120000"/>
              </a:lnSpc>
              <a:spcBef>
                <a:spcPts val="500"/>
              </a:spcBef>
              <a:spcAft>
                <a:spcPts val="0"/>
              </a:spcAft>
              <a:buSzPts val="2000"/>
              <a:buFont typeface="Arial"/>
              <a:buChar char="•"/>
              <a:defRPr sz="2000"/>
            </a:lvl2pPr>
            <a:lvl3pPr marL="1371600" lvl="2" indent="-355600" algn="l">
              <a:lnSpc>
                <a:spcPct val="120000"/>
              </a:lnSpc>
              <a:spcBef>
                <a:spcPts val="500"/>
              </a:spcBef>
              <a:spcAft>
                <a:spcPts val="0"/>
              </a:spcAft>
              <a:buSzPts val="2000"/>
              <a:buFont typeface="Arial"/>
              <a:buChar char="•"/>
              <a:defRPr sz="2000"/>
            </a:lvl3pPr>
            <a:lvl4pPr marL="1828800" lvl="3" indent="-355600" algn="l">
              <a:lnSpc>
                <a:spcPct val="120000"/>
              </a:lnSpc>
              <a:spcBef>
                <a:spcPts val="500"/>
              </a:spcBef>
              <a:spcAft>
                <a:spcPts val="0"/>
              </a:spcAft>
              <a:buSzPts val="2000"/>
              <a:buFont typeface="Arial"/>
              <a:buChar char="•"/>
              <a:defRPr sz="2000"/>
            </a:lvl4pPr>
            <a:lvl5pPr marL="2286000" lvl="4" indent="-355600" algn="l">
              <a:lnSpc>
                <a:spcPct val="120000"/>
              </a:lnSpc>
              <a:spcBef>
                <a:spcPts val="500"/>
              </a:spcBef>
              <a:spcAft>
                <a:spcPts val="0"/>
              </a:spcAft>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8" name="Google Shape;58;p17"/>
          <p:cNvSpPr txBox="1">
            <a:spLocks noGrp="1"/>
          </p:cNvSpPr>
          <p:nvPr>
            <p:ph type="body" idx="2"/>
          </p:nvPr>
        </p:nvSpPr>
        <p:spPr>
          <a:xfrm>
            <a:off x="720000" y="2541600"/>
            <a:ext cx="3107463" cy="323183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9" name="Google Shape;59;p17"/>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7"/>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7"/>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720000" y="619200"/>
            <a:ext cx="3095626" cy="147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8"/>
          <p:cNvSpPr>
            <a:spLocks noGrp="1"/>
          </p:cNvSpPr>
          <p:nvPr>
            <p:ph type="pic" idx="2"/>
          </p:nvPr>
        </p:nvSpPr>
        <p:spPr>
          <a:xfrm>
            <a:off x="4548188" y="728664"/>
            <a:ext cx="6923812" cy="5040312"/>
          </a:xfrm>
          <a:prstGeom prst="rect">
            <a:avLst/>
          </a:prstGeom>
          <a:noFill/>
          <a:ln>
            <a:noFill/>
          </a:ln>
        </p:spPr>
      </p:sp>
      <p:sp>
        <p:nvSpPr>
          <p:cNvPr id="65" name="Google Shape;65;p18"/>
          <p:cNvSpPr txBox="1">
            <a:spLocks noGrp="1"/>
          </p:cNvSpPr>
          <p:nvPr>
            <p:ph type="body" idx="1"/>
          </p:nvPr>
        </p:nvSpPr>
        <p:spPr>
          <a:xfrm>
            <a:off x="720000" y="2541600"/>
            <a:ext cx="3095625" cy="323280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SzPts val="2000"/>
              <a:buNone/>
              <a:defRPr sz="20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6" name="Google Shape;66;p18"/>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lvl="0" algn="l">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8"/>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lvl="0" algn="ctr">
              <a:lnSpc>
                <a:spcPct val="12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8"/>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lvl="0" indent="0" algn="r">
              <a:lnSpc>
                <a:spcPct val="120000"/>
              </a:lnSpc>
              <a:spcBef>
                <a:spcPts val="0"/>
              </a:spcBef>
              <a:buNone/>
              <a:defRPr/>
            </a:lvl1pPr>
            <a:lvl2pPr marL="0" lvl="1" indent="0" algn="r">
              <a:lnSpc>
                <a:spcPct val="120000"/>
              </a:lnSpc>
              <a:spcBef>
                <a:spcPts val="0"/>
              </a:spcBef>
              <a:buNone/>
              <a:defRPr/>
            </a:lvl2pPr>
            <a:lvl3pPr marL="0" lvl="2" indent="0" algn="r">
              <a:lnSpc>
                <a:spcPct val="120000"/>
              </a:lnSpc>
              <a:spcBef>
                <a:spcPts val="0"/>
              </a:spcBef>
              <a:buNone/>
              <a:defRPr/>
            </a:lvl3pPr>
            <a:lvl4pPr marL="0" lvl="3" indent="0" algn="r">
              <a:lnSpc>
                <a:spcPct val="120000"/>
              </a:lnSpc>
              <a:spcBef>
                <a:spcPts val="0"/>
              </a:spcBef>
              <a:buNone/>
              <a:defRPr/>
            </a:lvl4pPr>
            <a:lvl5pPr marL="0" lvl="4" indent="0" algn="r">
              <a:lnSpc>
                <a:spcPct val="120000"/>
              </a:lnSpc>
              <a:spcBef>
                <a:spcPts val="0"/>
              </a:spcBef>
              <a:buNone/>
              <a:defRPr/>
            </a:lvl5pPr>
            <a:lvl6pPr marL="0" lvl="5" indent="0" algn="r">
              <a:lnSpc>
                <a:spcPct val="120000"/>
              </a:lnSpc>
              <a:spcBef>
                <a:spcPts val="0"/>
              </a:spcBef>
              <a:buNone/>
              <a:defRPr/>
            </a:lvl6pPr>
            <a:lvl7pPr marL="0" lvl="6" indent="0" algn="r">
              <a:lnSpc>
                <a:spcPct val="120000"/>
              </a:lnSpc>
              <a:spcBef>
                <a:spcPts val="0"/>
              </a:spcBef>
              <a:buNone/>
              <a:defRPr/>
            </a:lvl7pPr>
            <a:lvl8pPr marL="0" lvl="7" indent="0" algn="r">
              <a:lnSpc>
                <a:spcPct val="120000"/>
              </a:lnSpc>
              <a:spcBef>
                <a:spcPts val="0"/>
              </a:spcBef>
              <a:buNone/>
              <a:defRPr/>
            </a:lvl8pPr>
            <a:lvl9pPr marL="0" lvl="8" indent="0" algn="r">
              <a:lnSpc>
                <a:spcPct val="120000"/>
              </a:lnSpc>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9"/>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venir"/>
              <a:ea typeface="Avenir"/>
              <a:cs typeface="Avenir"/>
              <a:sym typeface="Avenir"/>
            </a:endParaRPr>
          </a:p>
        </p:txBody>
      </p:sp>
      <p:sp>
        <p:nvSpPr>
          <p:cNvPr id="7" name="Google Shape;7;p9"/>
          <p:cNvSpPr txBox="1">
            <a:spLocks noGrp="1"/>
          </p:cNvSpPr>
          <p:nvPr>
            <p:ph type="title"/>
          </p:nvPr>
        </p:nvSpPr>
        <p:spPr>
          <a:xfrm>
            <a:off x="720000" y="619200"/>
            <a:ext cx="10728322" cy="1477328"/>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9"/>
          <p:cNvSpPr txBox="1">
            <a:spLocks noGrp="1"/>
          </p:cNvSpPr>
          <p:nvPr>
            <p:ph type="body" idx="1"/>
          </p:nvPr>
        </p:nvSpPr>
        <p:spPr>
          <a:xfrm>
            <a:off x="720000" y="2541600"/>
            <a:ext cx="10728325" cy="3227375"/>
          </a:xfrm>
          <a:prstGeom prst="rect">
            <a:avLst/>
          </a:prstGeom>
          <a:noFill/>
          <a:ln>
            <a:noFill/>
          </a:ln>
        </p:spPr>
        <p:txBody>
          <a:bodyPr spcFirstLastPara="1" wrap="square" lIns="0" tIns="0" rIns="0" bIns="0" anchor="t" anchorCtr="0">
            <a:normAutofit/>
          </a:bodyPr>
          <a:lstStyle>
            <a:lvl1pPr marL="457200" marR="0" lvl="0" indent="-355600" algn="l" rtl="0">
              <a:lnSpc>
                <a:spcPct val="120000"/>
              </a:lnSpc>
              <a:spcBef>
                <a:spcPts val="10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1pPr>
            <a:lvl2pPr marL="914400" marR="0" lvl="1"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2pPr>
            <a:lvl3pPr marL="1371600" marR="0" lvl="2"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4pPr>
            <a:lvl5pPr marL="2286000" marR="0" lvl="4" indent="-355600" algn="l" rtl="0">
              <a:lnSpc>
                <a:spcPct val="120000"/>
              </a:lnSpc>
              <a:spcBef>
                <a:spcPts val="500"/>
              </a:spcBef>
              <a:spcAft>
                <a:spcPts val="0"/>
              </a:spcAft>
              <a:buClr>
                <a:schemeClr val="accent4"/>
              </a:buClr>
              <a:buSzPts val="2000"/>
              <a:buFont typeface="Arial"/>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9" name="Google Shape;9;p9"/>
          <p:cNvSpPr txBox="1">
            <a:spLocks noGrp="1"/>
          </p:cNvSpPr>
          <p:nvPr>
            <p:ph type="dt" idx="10"/>
          </p:nvPr>
        </p:nvSpPr>
        <p:spPr>
          <a:xfrm>
            <a:off x="731837" y="6138000"/>
            <a:ext cx="3095626" cy="720000"/>
          </a:xfrm>
          <a:prstGeom prst="rect">
            <a:avLst/>
          </a:prstGeom>
          <a:noFill/>
          <a:ln>
            <a:noFill/>
          </a:ln>
        </p:spPr>
        <p:txBody>
          <a:bodyPr spcFirstLastPara="1" wrap="square" lIns="0" tIns="180000" rIns="0" bIns="180000" anchor="ctr" anchorCtr="0">
            <a:noAutofit/>
          </a:bodyPr>
          <a:lstStyle>
            <a:lvl1pPr marR="0" lvl="0" algn="l"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dirty="0"/>
          </a:p>
        </p:txBody>
      </p:sp>
      <p:sp>
        <p:nvSpPr>
          <p:cNvPr id="10" name="Google Shape;10;p9"/>
          <p:cNvSpPr txBox="1">
            <a:spLocks noGrp="1"/>
          </p:cNvSpPr>
          <p:nvPr>
            <p:ph type="ftr" idx="11"/>
          </p:nvPr>
        </p:nvSpPr>
        <p:spPr>
          <a:xfrm>
            <a:off x="4548188" y="6138000"/>
            <a:ext cx="5003800" cy="720000"/>
          </a:xfrm>
          <a:prstGeom prst="rect">
            <a:avLst/>
          </a:prstGeom>
          <a:noFill/>
          <a:ln>
            <a:noFill/>
          </a:ln>
        </p:spPr>
        <p:txBody>
          <a:bodyPr spcFirstLastPara="1" wrap="square" lIns="0" tIns="180000" rIns="0" bIns="180000" anchor="ctr" anchorCtr="0">
            <a:noAutofit/>
          </a:bodyPr>
          <a:lstStyle>
            <a:lvl1pPr marR="0" lvl="0" algn="ctr" rtl="0">
              <a:lnSpc>
                <a:spcPct val="120000"/>
              </a:lnSpc>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dirty="0"/>
          </a:p>
        </p:txBody>
      </p:sp>
      <p:sp>
        <p:nvSpPr>
          <p:cNvPr id="11" name="Google Shape;11;p9"/>
          <p:cNvSpPr txBox="1">
            <a:spLocks noGrp="1"/>
          </p:cNvSpPr>
          <p:nvPr>
            <p:ph type="sldNum" idx="12"/>
          </p:nvPr>
        </p:nvSpPr>
        <p:spPr>
          <a:xfrm>
            <a:off x="10272713" y="6138000"/>
            <a:ext cx="1187449" cy="720000"/>
          </a:xfrm>
          <a:prstGeom prst="rect">
            <a:avLst/>
          </a:prstGeom>
          <a:noFill/>
          <a:ln>
            <a:noFill/>
          </a:ln>
        </p:spPr>
        <p:txBody>
          <a:bodyPr spcFirstLastPara="1" wrap="square" lIns="0" tIns="180000" rIns="0" bIns="180000" anchor="ctr" anchorCtr="0">
            <a:noAutofit/>
          </a:bodyPr>
          <a:lstStyle>
            <a:lvl1pPr marL="0" marR="0" lvl="0" indent="0" algn="r" rtl="0">
              <a:lnSpc>
                <a:spcPct val="120000"/>
              </a:lnSpc>
              <a:spcBef>
                <a:spcPts val="0"/>
              </a:spcBef>
              <a:buNone/>
              <a:defRPr sz="1200" b="0" i="0" u="none" strike="noStrike" cap="none">
                <a:solidFill>
                  <a:schemeClr val="lt1"/>
                </a:solidFill>
                <a:latin typeface="Avenir"/>
                <a:ea typeface="Avenir"/>
                <a:cs typeface="Avenir"/>
                <a:sym typeface="Avenir"/>
              </a:defRPr>
            </a:lvl1pPr>
            <a:lvl2pPr marL="0" marR="0" lvl="1" indent="0" algn="r" rtl="0">
              <a:lnSpc>
                <a:spcPct val="120000"/>
              </a:lnSpc>
              <a:spcBef>
                <a:spcPts val="0"/>
              </a:spcBef>
              <a:buNone/>
              <a:defRPr sz="1200" b="0" i="0" u="none" strike="noStrike" cap="none">
                <a:solidFill>
                  <a:schemeClr val="lt1"/>
                </a:solidFill>
                <a:latin typeface="Avenir"/>
                <a:ea typeface="Avenir"/>
                <a:cs typeface="Avenir"/>
                <a:sym typeface="Avenir"/>
              </a:defRPr>
            </a:lvl2pPr>
            <a:lvl3pPr marL="0" marR="0" lvl="2" indent="0" algn="r" rtl="0">
              <a:lnSpc>
                <a:spcPct val="120000"/>
              </a:lnSpc>
              <a:spcBef>
                <a:spcPts val="0"/>
              </a:spcBef>
              <a:buNone/>
              <a:defRPr sz="1200" b="0" i="0" u="none" strike="noStrike" cap="none">
                <a:solidFill>
                  <a:schemeClr val="lt1"/>
                </a:solidFill>
                <a:latin typeface="Avenir"/>
                <a:ea typeface="Avenir"/>
                <a:cs typeface="Avenir"/>
                <a:sym typeface="Avenir"/>
              </a:defRPr>
            </a:lvl3pPr>
            <a:lvl4pPr marL="0" marR="0" lvl="3" indent="0" algn="r" rtl="0">
              <a:lnSpc>
                <a:spcPct val="120000"/>
              </a:lnSpc>
              <a:spcBef>
                <a:spcPts val="0"/>
              </a:spcBef>
              <a:buNone/>
              <a:defRPr sz="1200" b="0" i="0" u="none" strike="noStrike" cap="none">
                <a:solidFill>
                  <a:schemeClr val="lt1"/>
                </a:solidFill>
                <a:latin typeface="Avenir"/>
                <a:ea typeface="Avenir"/>
                <a:cs typeface="Avenir"/>
                <a:sym typeface="Avenir"/>
              </a:defRPr>
            </a:lvl4pPr>
            <a:lvl5pPr marL="0" marR="0" lvl="4" indent="0" algn="r" rtl="0">
              <a:lnSpc>
                <a:spcPct val="120000"/>
              </a:lnSpc>
              <a:spcBef>
                <a:spcPts val="0"/>
              </a:spcBef>
              <a:buNone/>
              <a:defRPr sz="1200" b="0" i="0" u="none" strike="noStrike" cap="none">
                <a:solidFill>
                  <a:schemeClr val="lt1"/>
                </a:solidFill>
                <a:latin typeface="Avenir"/>
                <a:ea typeface="Avenir"/>
                <a:cs typeface="Avenir"/>
                <a:sym typeface="Avenir"/>
              </a:defRPr>
            </a:lvl5pPr>
            <a:lvl6pPr marL="0" marR="0" lvl="5" indent="0" algn="r" rtl="0">
              <a:lnSpc>
                <a:spcPct val="120000"/>
              </a:lnSpc>
              <a:spcBef>
                <a:spcPts val="0"/>
              </a:spcBef>
              <a:buNone/>
              <a:defRPr sz="1200" b="0" i="0" u="none" strike="noStrike" cap="none">
                <a:solidFill>
                  <a:schemeClr val="lt1"/>
                </a:solidFill>
                <a:latin typeface="Avenir"/>
                <a:ea typeface="Avenir"/>
                <a:cs typeface="Avenir"/>
                <a:sym typeface="Avenir"/>
              </a:defRPr>
            </a:lvl6pPr>
            <a:lvl7pPr marL="0" marR="0" lvl="6" indent="0" algn="r" rtl="0">
              <a:lnSpc>
                <a:spcPct val="120000"/>
              </a:lnSpc>
              <a:spcBef>
                <a:spcPts val="0"/>
              </a:spcBef>
              <a:buNone/>
              <a:defRPr sz="1200" b="0" i="0" u="none" strike="noStrike" cap="none">
                <a:solidFill>
                  <a:schemeClr val="lt1"/>
                </a:solidFill>
                <a:latin typeface="Avenir"/>
                <a:ea typeface="Avenir"/>
                <a:cs typeface="Avenir"/>
                <a:sym typeface="Avenir"/>
              </a:defRPr>
            </a:lvl7pPr>
            <a:lvl8pPr marL="0" marR="0" lvl="7" indent="0" algn="r" rtl="0">
              <a:lnSpc>
                <a:spcPct val="120000"/>
              </a:lnSpc>
              <a:spcBef>
                <a:spcPts val="0"/>
              </a:spcBef>
              <a:buNone/>
              <a:defRPr sz="1200" b="0" i="0" u="none" strike="noStrike" cap="none">
                <a:solidFill>
                  <a:schemeClr val="lt1"/>
                </a:solidFill>
                <a:latin typeface="Avenir"/>
                <a:ea typeface="Avenir"/>
                <a:cs typeface="Avenir"/>
                <a:sym typeface="Avenir"/>
              </a:defRPr>
            </a:lvl8pPr>
            <a:lvl9pPr marL="0" marR="0" lvl="8" indent="0" algn="r" rtl="0">
              <a:lnSpc>
                <a:spcPct val="120000"/>
              </a:lnSpc>
              <a:spcBef>
                <a:spcPts val="0"/>
              </a:spcBef>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748036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0A6Uchb1F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Isaiah 1:14-20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858077" y="981792"/>
            <a:ext cx="10684568" cy="473975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Your New Moon festivals and your appointed feasts my soul hates. They have become a burden to me; I am weary of bearing them.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When you spread out your hands in prayer, I will hide my eyes from you; even if you offer many prayers, I will not listen. Your hands are full of blood;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wash and make yourselves clean. Take your evil deeds out of my sight! Stop doing wrong,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learn to do right! Seek justice, encourage the oppressed. Defend the cause of the fatherless, plead the case of the widow. </a:t>
            </a:r>
          </a:p>
        </p:txBody>
      </p:sp>
    </p:spTree>
    <p:extLst>
      <p:ext uri="{BB962C8B-B14F-4D97-AF65-F5344CB8AC3E}">
        <p14:creationId xmlns:p14="http://schemas.microsoft.com/office/powerpoint/2010/main" val="221948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Major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fontScale="85000" lnSpcReduction="20000"/>
          </a:bodyPr>
          <a:lstStyle/>
          <a:p>
            <a:pPr marL="127000" lvl="0" indent="0" rtl="0">
              <a:lnSpc>
                <a:spcPct val="120000"/>
              </a:lnSpc>
              <a:spcBef>
                <a:spcPts val="0"/>
              </a:spcBef>
              <a:spcAft>
                <a:spcPts val="0"/>
              </a:spcAft>
              <a:buSzPts val="2000"/>
              <a:buNone/>
            </a:pPr>
            <a:r>
              <a:rPr lang="en-AU" sz="3600" dirty="0"/>
              <a:t>(4) They reveal Jesus</a:t>
            </a:r>
          </a:p>
          <a:p>
            <a:pPr marL="127000" lvl="0" indent="0">
              <a:spcBef>
                <a:spcPts val="0"/>
              </a:spcBef>
              <a:buSzPts val="2000"/>
              <a:buNone/>
            </a:pPr>
            <a:endParaRPr lang="en-AU" sz="2800" dirty="0"/>
          </a:p>
          <a:p>
            <a:pPr marL="127000" lvl="0" indent="0">
              <a:spcBef>
                <a:spcPts val="0"/>
              </a:spcBef>
              <a:buSzPts val="2000"/>
              <a:buNone/>
            </a:pPr>
            <a:r>
              <a:rPr lang="en-AU" sz="2800" dirty="0"/>
              <a:t>Isaiah sounds more like a New Testament writer than an Old Testament prophet. </a:t>
            </a:r>
          </a:p>
          <a:p>
            <a:pPr marL="127000" lvl="0" indent="0">
              <a:spcBef>
                <a:spcPts val="0"/>
              </a:spcBef>
              <a:buSzPts val="2000"/>
              <a:buNone/>
            </a:pPr>
            <a:endParaRPr lang="en-AU" sz="2800" dirty="0"/>
          </a:p>
          <a:p>
            <a:pPr marL="127000" lvl="0" indent="0">
              <a:spcBef>
                <a:spcPts val="0"/>
              </a:spcBef>
              <a:buSzPts val="2000"/>
              <a:buNone/>
            </a:pPr>
            <a:r>
              <a:rPr lang="en-AU" sz="2800" dirty="0"/>
              <a:t>A central Messianic passage in Isaiah is 52:13 – 53:12, revealing:</a:t>
            </a:r>
          </a:p>
          <a:p>
            <a:pPr marL="127000" lvl="0" indent="0">
              <a:spcBef>
                <a:spcPts val="0"/>
              </a:spcBef>
              <a:buSzPts val="2000"/>
              <a:buNone/>
            </a:pPr>
            <a:endParaRPr lang="en-AU" sz="2800" dirty="0"/>
          </a:p>
          <a:p>
            <a:pPr marL="127000" lvl="0" indent="0">
              <a:spcBef>
                <a:spcPts val="0"/>
              </a:spcBef>
              <a:buSzPts val="2000"/>
              <a:buNone/>
            </a:pPr>
            <a:r>
              <a:rPr lang="en-AU" sz="2800" dirty="0"/>
              <a:t>(52:13-15) 	Jesus’ wholehearted sacrifice (burnt offering).</a:t>
            </a:r>
          </a:p>
          <a:p>
            <a:pPr marL="127000" lvl="0" indent="0">
              <a:spcBef>
                <a:spcPts val="0"/>
              </a:spcBef>
              <a:buSzPts val="2000"/>
              <a:buNone/>
            </a:pPr>
            <a:r>
              <a:rPr lang="en-AU" sz="2800" dirty="0"/>
              <a:t>(53:1-3) 	Jesus’ perfect character (meal offering).</a:t>
            </a:r>
          </a:p>
          <a:p>
            <a:pPr marL="127000" lvl="0" indent="0">
              <a:spcBef>
                <a:spcPts val="0"/>
              </a:spcBef>
              <a:buSzPts val="2000"/>
              <a:buNone/>
            </a:pPr>
            <a:r>
              <a:rPr lang="en-AU" sz="2800" dirty="0"/>
              <a:t>(53:4-6) 	Jesus brought atonement that issues in peace with God (peace offering).</a:t>
            </a:r>
          </a:p>
          <a:p>
            <a:pPr marL="127000" lvl="0" indent="0">
              <a:spcBef>
                <a:spcPts val="0"/>
              </a:spcBef>
              <a:buSzPts val="2000"/>
              <a:buNone/>
            </a:pPr>
            <a:r>
              <a:rPr lang="en-AU" sz="2800" dirty="0"/>
              <a:t>(53:7-9) 	Jesus paid for the transgression of the people (sin offering).</a:t>
            </a:r>
          </a:p>
          <a:p>
            <a:pPr marL="127000" lvl="0" indent="0">
              <a:spcBef>
                <a:spcPts val="0"/>
              </a:spcBef>
              <a:buSzPts val="2000"/>
              <a:buNone/>
            </a:pPr>
            <a:r>
              <a:rPr lang="en-AU" sz="2800" dirty="0"/>
              <a:t>(53:10-12) 	Jesus died for the effects of sin (trespass offering).</a:t>
            </a:r>
          </a:p>
          <a:p>
            <a:pPr marL="127000" lvl="0" indent="0">
              <a:spcBef>
                <a:spcPts val="0"/>
              </a:spcBef>
              <a:buSzPts val="2000"/>
              <a:buNone/>
            </a:pPr>
            <a:r>
              <a:rPr lang="en-AU" sz="2800" dirty="0"/>
              <a:t> </a:t>
            </a:r>
          </a:p>
          <a:p>
            <a:pPr marL="127000" lvl="0" indent="0">
              <a:spcBef>
                <a:spcPts val="0"/>
              </a:spcBef>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172457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Major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fontScale="77500" lnSpcReduction="20000"/>
          </a:bodyPr>
          <a:lstStyle/>
          <a:p>
            <a:pPr marL="127000" lvl="0" indent="0">
              <a:spcBef>
                <a:spcPts val="0"/>
              </a:spcBef>
              <a:buSzPts val="2000"/>
              <a:buNone/>
            </a:pPr>
            <a:endParaRPr lang="en-AU" sz="2800" dirty="0"/>
          </a:p>
          <a:p>
            <a:pPr marL="127000" lvl="0" indent="0" algn="ctr">
              <a:spcBef>
                <a:spcPts val="0"/>
              </a:spcBef>
              <a:buSzPts val="2000"/>
              <a:buNone/>
            </a:pPr>
            <a:r>
              <a:rPr lang="en-AU" sz="3600" dirty="0"/>
              <a:t>For to us a child is born, to us a son is given,</a:t>
            </a:r>
          </a:p>
          <a:p>
            <a:pPr marL="127000" lvl="0" indent="0" algn="ctr">
              <a:spcBef>
                <a:spcPts val="0"/>
              </a:spcBef>
              <a:buSzPts val="2000"/>
              <a:buNone/>
            </a:pPr>
            <a:r>
              <a:rPr lang="en-AU" sz="3600" dirty="0"/>
              <a:t>    and the government will be on his shoulders.</a:t>
            </a:r>
          </a:p>
          <a:p>
            <a:pPr marL="127000" lvl="0" indent="0" algn="ctr">
              <a:spcBef>
                <a:spcPts val="0"/>
              </a:spcBef>
              <a:buSzPts val="2000"/>
              <a:buNone/>
            </a:pPr>
            <a:r>
              <a:rPr lang="en-AU" sz="3600" dirty="0"/>
              <a:t>And he will be called Wonderful Counsellor, Mighty God,</a:t>
            </a:r>
          </a:p>
          <a:p>
            <a:pPr marL="127000" lvl="0" indent="0" algn="ctr">
              <a:spcBef>
                <a:spcPts val="0"/>
              </a:spcBef>
              <a:buSzPts val="2000"/>
              <a:buNone/>
            </a:pPr>
            <a:r>
              <a:rPr lang="en-AU" sz="3600" dirty="0"/>
              <a:t>    Everlasting Father, Prince of Peace.</a:t>
            </a:r>
          </a:p>
          <a:p>
            <a:pPr marL="127000" lvl="0" indent="0" algn="ctr">
              <a:spcBef>
                <a:spcPts val="0"/>
              </a:spcBef>
              <a:buSzPts val="2000"/>
              <a:buNone/>
            </a:pPr>
            <a:r>
              <a:rPr lang="en-AU" sz="3600" dirty="0"/>
              <a:t>7 Of the greatness of his government and peace</a:t>
            </a:r>
          </a:p>
          <a:p>
            <a:pPr marL="127000" lvl="0" indent="0" algn="ctr">
              <a:spcBef>
                <a:spcPts val="0"/>
              </a:spcBef>
              <a:buSzPts val="2000"/>
              <a:buNone/>
            </a:pPr>
            <a:r>
              <a:rPr lang="en-AU" sz="3600" dirty="0"/>
              <a:t>    there will be no end.</a:t>
            </a:r>
          </a:p>
          <a:p>
            <a:pPr marL="127000" lvl="0" indent="0" algn="ctr">
              <a:spcBef>
                <a:spcPts val="0"/>
              </a:spcBef>
              <a:buSzPts val="2000"/>
              <a:buNone/>
            </a:pPr>
            <a:r>
              <a:rPr lang="en-AU" sz="3600" dirty="0"/>
              <a:t>He will reign on David’s throne and over his kingdom,</a:t>
            </a:r>
          </a:p>
          <a:p>
            <a:pPr marL="127000" lvl="0" indent="0" algn="ctr">
              <a:spcBef>
                <a:spcPts val="0"/>
              </a:spcBef>
              <a:buSzPts val="2000"/>
              <a:buNone/>
            </a:pPr>
            <a:r>
              <a:rPr lang="en-AU" sz="3600" dirty="0"/>
              <a:t>establishing and upholding it with justice and righteousness</a:t>
            </a:r>
          </a:p>
          <a:p>
            <a:pPr marL="127000" lvl="0" indent="0" algn="ctr">
              <a:spcBef>
                <a:spcPts val="0"/>
              </a:spcBef>
              <a:buSzPts val="2000"/>
              <a:buNone/>
            </a:pPr>
            <a:r>
              <a:rPr lang="en-AU" sz="3600" dirty="0"/>
              <a:t>    from that time on and forever.</a:t>
            </a:r>
          </a:p>
          <a:p>
            <a:pPr marL="127000" indent="0" algn="ctr">
              <a:spcBef>
                <a:spcPts val="0"/>
              </a:spcBef>
              <a:buSzPts val="2000"/>
              <a:buNone/>
            </a:pPr>
            <a:r>
              <a:rPr lang="en-AU" sz="3600" dirty="0"/>
              <a:t>The zeal of the Lord Almighty will accomplish this. (Isaiah 9:6-7)</a:t>
            </a:r>
          </a:p>
          <a:p>
            <a:pPr marL="127000" lvl="0" indent="0" algn="ctr">
              <a:spcBef>
                <a:spcPts val="0"/>
              </a:spcBef>
              <a:buSzPts val="2000"/>
              <a:buNone/>
            </a:pPr>
            <a:endParaRPr lang="en-AU" sz="36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360175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Major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127000" lvl="0" indent="0" rtl="0">
              <a:lnSpc>
                <a:spcPct val="120000"/>
              </a:lnSpc>
              <a:spcBef>
                <a:spcPts val="0"/>
              </a:spcBef>
              <a:spcAft>
                <a:spcPts val="0"/>
              </a:spcAft>
              <a:buSzPts val="2000"/>
              <a:buNone/>
            </a:pPr>
            <a:r>
              <a:rPr lang="en-AU" sz="2800" dirty="0"/>
              <a:t>(5) They give us a bigger view of God</a:t>
            </a:r>
          </a:p>
          <a:p>
            <a:pPr marL="641350" lvl="0" indent="-514350" rtl="0">
              <a:lnSpc>
                <a:spcPct val="120000"/>
              </a:lnSpc>
              <a:spcBef>
                <a:spcPts val="0"/>
              </a:spcBef>
              <a:spcAft>
                <a:spcPts val="0"/>
              </a:spcAft>
              <a:buSzPts val="2000"/>
              <a:buAutoNum type="arabicPeriod"/>
            </a:pPr>
            <a:endParaRPr lang="en-AU" sz="2800" dirty="0"/>
          </a:p>
          <a:p>
            <a:pPr marL="127000" lvl="0" indent="0" algn="ctr" rtl="0">
              <a:lnSpc>
                <a:spcPct val="120000"/>
              </a:lnSpc>
              <a:spcBef>
                <a:spcPts val="0"/>
              </a:spcBef>
              <a:spcAft>
                <a:spcPts val="0"/>
              </a:spcAft>
              <a:buSzPts val="2000"/>
              <a:buNone/>
            </a:pPr>
            <a:r>
              <a:rPr lang="en-AU" sz="2800" dirty="0"/>
              <a:t>Not a Old Testament God</a:t>
            </a:r>
          </a:p>
          <a:p>
            <a:pPr marL="127000" lvl="0" indent="0" algn="ctr" rtl="0">
              <a:lnSpc>
                <a:spcPct val="120000"/>
              </a:lnSpc>
              <a:spcBef>
                <a:spcPts val="0"/>
              </a:spcBef>
              <a:spcAft>
                <a:spcPts val="0"/>
              </a:spcAft>
              <a:buSzPts val="2000"/>
              <a:buNone/>
            </a:pPr>
            <a:r>
              <a:rPr lang="en-AU" sz="2800" dirty="0"/>
              <a:t>Not a New Testament God</a:t>
            </a:r>
          </a:p>
          <a:p>
            <a:pPr marL="127000" lvl="0" indent="0" rtl="0">
              <a:lnSpc>
                <a:spcPct val="120000"/>
              </a:lnSpc>
              <a:spcBef>
                <a:spcPts val="0"/>
              </a:spcBef>
              <a:spcAft>
                <a:spcPts val="0"/>
              </a:spcAft>
              <a:buSzPts val="2000"/>
              <a:buNone/>
            </a:pPr>
            <a:endParaRPr lang="en-AU" sz="2800" dirty="0"/>
          </a:p>
          <a:p>
            <a:pPr marL="127000" lvl="0" indent="0" algn="ctr" rtl="0">
              <a:lnSpc>
                <a:spcPct val="120000"/>
              </a:lnSpc>
              <a:spcBef>
                <a:spcPts val="0"/>
              </a:spcBef>
              <a:spcAft>
                <a:spcPts val="0"/>
              </a:spcAft>
              <a:buSzPts val="2000"/>
              <a:buNone/>
            </a:pPr>
            <a:r>
              <a:rPr lang="en-AU" sz="2800" dirty="0">
                <a:solidFill>
                  <a:srgbClr val="FF0000"/>
                </a:solidFill>
              </a:rPr>
              <a:t>But the God who transcends everything </a:t>
            </a:r>
            <a:r>
              <a:rPr lang="en-AU" sz="2800" dirty="0"/>
              <a:t>who is keenly interested in us as individuals and part of societies.</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14416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Isaiah himself</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fontScale="85000" lnSpcReduction="20000"/>
          </a:bodyPr>
          <a:lstStyle/>
          <a:p>
            <a:pPr marL="228600" lvl="0" indent="-101600" algn="ctr" rtl="0">
              <a:lnSpc>
                <a:spcPct val="120000"/>
              </a:lnSpc>
              <a:spcBef>
                <a:spcPts val="0"/>
              </a:spcBef>
              <a:spcAft>
                <a:spcPts val="0"/>
              </a:spcAft>
              <a:buSzPts val="2000"/>
              <a:buNone/>
            </a:pPr>
            <a:endParaRPr lang="en-AU" sz="2800" dirty="0"/>
          </a:p>
          <a:p>
            <a:pPr marL="127000" indent="0" algn="ctr">
              <a:spcBef>
                <a:spcPts val="0"/>
              </a:spcBef>
              <a:buSzPts val="2000"/>
              <a:buNone/>
            </a:pPr>
            <a:r>
              <a:rPr lang="en-AU" sz="3200" dirty="0"/>
              <a:t>The man himself plays a secondary role in the book.</a:t>
            </a:r>
          </a:p>
          <a:p>
            <a:pPr marL="127000" indent="0" algn="ctr">
              <a:spcBef>
                <a:spcPts val="0"/>
              </a:spcBef>
              <a:buSzPts val="2000"/>
              <a:buNone/>
            </a:pPr>
            <a:r>
              <a:rPr lang="en-AU" sz="3200" dirty="0"/>
              <a:t>He is referred to as “the prophet”.</a:t>
            </a:r>
          </a:p>
          <a:p>
            <a:pPr marL="127000" indent="0" algn="ctr">
              <a:spcBef>
                <a:spcPts val="0"/>
              </a:spcBef>
              <a:buSzPts val="2000"/>
              <a:buNone/>
            </a:pPr>
            <a:endParaRPr lang="en-AU" sz="3200" dirty="0"/>
          </a:p>
          <a:p>
            <a:pPr marL="127000" indent="0" algn="ctr">
              <a:spcBef>
                <a:spcPts val="0"/>
              </a:spcBef>
              <a:buSzPts val="2000"/>
              <a:buNone/>
            </a:pPr>
            <a:r>
              <a:rPr lang="en-AU" sz="3200" dirty="0"/>
              <a:t>He is commissioned in Chapter 6.</a:t>
            </a:r>
          </a:p>
          <a:p>
            <a:pPr marL="127000" indent="0" algn="ctr">
              <a:spcBef>
                <a:spcPts val="0"/>
              </a:spcBef>
              <a:buSzPts val="2000"/>
              <a:buNone/>
            </a:pPr>
            <a:endParaRPr lang="en-AU" sz="3200" dirty="0"/>
          </a:p>
          <a:p>
            <a:pPr marL="712788" indent="0" algn="just">
              <a:spcBef>
                <a:spcPts val="0"/>
              </a:spcBef>
              <a:buSzPts val="2000"/>
              <a:buNone/>
              <a:tabLst>
                <a:tab pos="9234488" algn="l"/>
              </a:tabLst>
            </a:pPr>
            <a:r>
              <a:rPr lang="en-AU" sz="3200" i="1" dirty="0"/>
              <a:t>8 Then I heard the voice of the Lord saying, “Whom shall I send? And who will go for us?”</a:t>
            </a:r>
          </a:p>
          <a:p>
            <a:pPr marL="712788" indent="0" algn="just">
              <a:spcBef>
                <a:spcPts val="0"/>
              </a:spcBef>
              <a:buSzPts val="2000"/>
              <a:buNone/>
              <a:tabLst>
                <a:tab pos="9234488" algn="l"/>
              </a:tabLst>
            </a:pPr>
            <a:r>
              <a:rPr lang="en-AU" sz="3200" i="1" dirty="0"/>
              <a:t>And I said, “Here am I. Send me!”</a:t>
            </a:r>
          </a:p>
          <a:p>
            <a:pPr marL="712788" indent="0" algn="just">
              <a:spcBef>
                <a:spcPts val="0"/>
              </a:spcBef>
              <a:buSzPts val="2000"/>
              <a:buNone/>
              <a:tabLst>
                <a:tab pos="9234488" algn="l"/>
              </a:tabLst>
            </a:pPr>
            <a:r>
              <a:rPr lang="en-AU" sz="3200" i="1" dirty="0"/>
              <a:t>9 He said, “Go and tell this people: “‘Be ever hearing, but never understanding;   be ever seeing, but never perceiving.’</a:t>
            </a:r>
          </a:p>
          <a:p>
            <a:pPr marL="127000" indent="0" algn="ctr">
              <a:spcBef>
                <a:spcPts val="0"/>
              </a:spcBef>
              <a:buSzPts val="2000"/>
              <a:buNone/>
            </a:pPr>
            <a:endParaRPr lang="en-AU" sz="3200" dirty="0"/>
          </a:p>
          <a:p>
            <a:pPr marL="127000" indent="0" algn="ctr">
              <a:spcBef>
                <a:spcPts val="0"/>
              </a:spcBef>
              <a:buSzPts val="2000"/>
              <a:buNone/>
            </a:pPr>
            <a:endParaRPr lang="en-AU" sz="32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381450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Isaiah himself</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127000" indent="0" algn="ctr">
              <a:spcBef>
                <a:spcPts val="0"/>
              </a:spcBef>
              <a:buSzPts val="2000"/>
              <a:buNone/>
            </a:pPr>
            <a:endParaRPr lang="en-AU" sz="3200" dirty="0"/>
          </a:p>
          <a:p>
            <a:pPr marL="127000" indent="0" algn="ctr">
              <a:spcBef>
                <a:spcPts val="0"/>
              </a:spcBef>
              <a:buSzPts val="2000"/>
              <a:buNone/>
            </a:pPr>
            <a:endParaRPr lang="en-AU" sz="3200" dirty="0"/>
          </a:p>
          <a:p>
            <a:pPr marL="127000" indent="0" algn="ctr">
              <a:spcBef>
                <a:spcPts val="0"/>
              </a:spcBef>
              <a:buSzPts val="2000"/>
              <a:buNone/>
            </a:pPr>
            <a:r>
              <a:rPr lang="en-AU" sz="3200" dirty="0"/>
              <a:t>Traditional view is that he wrote the book between 740 BC and 686 BC, with a gap in between. Covers five different Kings.</a:t>
            </a:r>
          </a:p>
          <a:p>
            <a:pPr marL="127000" indent="0" algn="ctr">
              <a:spcBef>
                <a:spcPts val="0"/>
              </a:spcBef>
              <a:buSzPts val="2000"/>
              <a:buNone/>
            </a:pPr>
            <a:endParaRPr lang="en-AU" sz="3200" dirty="0"/>
          </a:p>
          <a:p>
            <a:pPr marL="127000" indent="0" algn="ctr">
              <a:spcBef>
                <a:spcPts val="0"/>
              </a:spcBef>
              <a:buSzPts val="2000"/>
              <a:buNone/>
            </a:pPr>
            <a:r>
              <a:rPr lang="en-AU" sz="3200" dirty="0"/>
              <a:t>Another view is that he wrote the first part (chapters 1-39) and the remainder was written 200 years after his death (before and after the exile in Babylon)</a:t>
            </a:r>
            <a:endParaRPr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158789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Who is he speaking too?</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630" y="1248000"/>
            <a:ext cx="5484088" cy="5319564"/>
          </a:xfrm>
          <a:prstGeom prst="rect">
            <a:avLst/>
          </a:prstGeom>
        </p:spPr>
      </p:pic>
      <p:sp>
        <p:nvSpPr>
          <p:cNvPr id="4" name="Right Arrow 3"/>
          <p:cNvSpPr/>
          <p:nvPr/>
        </p:nvSpPr>
        <p:spPr>
          <a:xfrm>
            <a:off x="1567545" y="4330838"/>
            <a:ext cx="3868615" cy="452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6013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228600" lvl="0" indent="-101600" algn="ctr">
              <a:buSzPts val="2000"/>
            </a:pPr>
            <a:r>
              <a:rPr lang="en-AU" dirty="0">
                <a:solidFill>
                  <a:srgbClr val="FFC000"/>
                </a:solidFill>
              </a:rPr>
              <a:t>Like a miniature Bible. </a:t>
            </a: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lnSpcReduction="10000"/>
          </a:bodyPr>
          <a:lstStyle/>
          <a:p>
            <a:pPr marL="228600" lvl="0" indent="-101600" algn="ctr">
              <a:spcBef>
                <a:spcPts val="0"/>
              </a:spcBef>
              <a:buSzPts val="2000"/>
              <a:buNone/>
            </a:pPr>
            <a:endParaRPr lang="en-AU" sz="2800" dirty="0"/>
          </a:p>
          <a:p>
            <a:pPr marL="228600" lvl="0" indent="-101600" algn="ctr">
              <a:spcBef>
                <a:spcPts val="0"/>
              </a:spcBef>
              <a:buSzPts val="2000"/>
              <a:buNone/>
            </a:pPr>
            <a:r>
              <a:rPr lang="en-AU" sz="2800" dirty="0"/>
              <a:t>The first thirty-nine chapters (like the thirty-nine books of the Old Testament) is about </a:t>
            </a:r>
            <a:r>
              <a:rPr lang="en-AU" sz="2800" b="1" dirty="0">
                <a:solidFill>
                  <a:srgbClr val="FF0000"/>
                </a:solidFill>
              </a:rPr>
              <a:t>CONFRONTATION</a:t>
            </a:r>
            <a:r>
              <a:rPr lang="en-AU" sz="2800" dirty="0"/>
              <a:t> - judgment upon immoral and idolatrous men. Judah has sinned; the surrounding nations have sinned; the whole Earth has sinned. Judgment must come, for God cannot allow sin to go unpunished forever. </a:t>
            </a:r>
          </a:p>
          <a:p>
            <a:pPr marL="228600" lvl="0" indent="-101600" algn="ctr">
              <a:spcBef>
                <a:spcPts val="0"/>
              </a:spcBef>
              <a:buSzPts val="2000"/>
              <a:buNone/>
            </a:pPr>
            <a:endParaRPr lang="en-AU" sz="2800" dirty="0"/>
          </a:p>
          <a:p>
            <a:pPr marL="228600" lvl="0" indent="-101600" algn="ctr">
              <a:spcBef>
                <a:spcPts val="0"/>
              </a:spcBef>
              <a:buSzPts val="2000"/>
              <a:buNone/>
            </a:pPr>
            <a:r>
              <a:rPr lang="en-AU" sz="2800" dirty="0"/>
              <a:t>Final twenty-seven chapters (like the twenty-seven books of the New Testament) is about hope and </a:t>
            </a:r>
            <a:r>
              <a:rPr lang="en-AU" sz="2800" b="1" dirty="0">
                <a:solidFill>
                  <a:srgbClr val="FF0000"/>
                </a:solidFill>
              </a:rPr>
              <a:t>COMFORT</a:t>
            </a:r>
            <a:r>
              <a:rPr lang="en-AU" sz="2800" dirty="0"/>
              <a:t>. The Messiah is coming as a Saviour and a Sovereign to bear a cross and to wear a crown.</a:t>
            </a:r>
            <a:endParaRPr lang="en-AU" sz="36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308830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6" name="Text Placeholder 5">
            <a:extLst>
              <a:ext uri="{FF2B5EF4-FFF2-40B4-BE49-F238E27FC236}">
                <a16:creationId xmlns:a16="http://schemas.microsoft.com/office/drawing/2014/main" id="{C88F8026-F91D-4BC4-9490-58F7503EB1EC}"/>
              </a:ext>
            </a:extLst>
          </p:cNvPr>
          <p:cNvSpPr>
            <a:spLocks noGrp="1"/>
          </p:cNvSpPr>
          <p:nvPr>
            <p:ph type="body" idx="1"/>
          </p:nvPr>
        </p:nvSpPr>
        <p:spPr/>
        <p:txBody>
          <a:bodyPr>
            <a:normAutofit/>
          </a:bodyPr>
          <a:lstStyle/>
          <a:p>
            <a:pPr marL="114300" indent="0">
              <a:buNone/>
            </a:pPr>
            <a:r>
              <a:rPr lang="en-AU" sz="3200" dirty="0">
                <a:hlinkClick r:id="rId3"/>
              </a:rPr>
              <a:t>https://www.youtube.com/watch?v=d0A6Uchb1F8</a:t>
            </a:r>
            <a:endParaRPr lang="en-AU" sz="3200" dirty="0"/>
          </a:p>
        </p:txBody>
      </p:sp>
    </p:spTree>
    <p:extLst>
      <p:ext uri="{BB962C8B-B14F-4D97-AF65-F5344CB8AC3E}">
        <p14:creationId xmlns:p14="http://schemas.microsoft.com/office/powerpoint/2010/main" val="384553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997134" cy="6192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Today – </a:t>
            </a:r>
            <a:r>
              <a:rPr lang="en-US" sz="3100" b="1" dirty="0">
                <a:solidFill>
                  <a:srgbClr val="FFC000"/>
                </a:solidFill>
              </a:rPr>
              <a:t>Confrontation (chapters 1-39)</a:t>
            </a:r>
            <a:endParaRPr sz="3100" b="1"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4400" b="1" dirty="0"/>
              <a:t>If you don’t face your past – you cant free your future.</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If you don’t get your act together – tidy up your life, </a:t>
            </a:r>
          </a:p>
          <a:p>
            <a:pPr marL="228600" lvl="0" indent="-101600" algn="ctr" rtl="0">
              <a:lnSpc>
                <a:spcPct val="120000"/>
              </a:lnSpc>
              <a:spcBef>
                <a:spcPts val="0"/>
              </a:spcBef>
              <a:spcAft>
                <a:spcPts val="0"/>
              </a:spcAft>
              <a:buSzPts val="2000"/>
              <a:buNone/>
            </a:pPr>
            <a:r>
              <a:rPr lang="en-AU" sz="2800" dirty="0"/>
              <a:t>then the Assyrians (and later the Babylonians) will tidy it up for you.</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16890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Lesson 1(chapters 1-10)</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b="1" dirty="0">
                <a:solidFill>
                  <a:srgbClr val="FF0000"/>
                </a:solidFill>
              </a:rPr>
              <a:t>God confronts dead religion but loves passionate devotion (Isaiah 1:13-17)</a:t>
            </a:r>
          </a:p>
          <a:p>
            <a:pPr marL="228600" lvl="0" indent="-101600" algn="ctr" rtl="0">
              <a:lnSpc>
                <a:spcPct val="120000"/>
              </a:lnSpc>
              <a:spcBef>
                <a:spcPts val="0"/>
              </a:spcBef>
              <a:spcAft>
                <a:spcPts val="0"/>
              </a:spcAft>
              <a:buSzPts val="2000"/>
              <a:buNone/>
            </a:pPr>
            <a:endParaRPr lang="en-AU" sz="2800" dirty="0"/>
          </a:p>
          <a:p>
            <a:pPr marL="228600" lvl="0" indent="-101600" algn="ctr">
              <a:spcBef>
                <a:spcPts val="0"/>
              </a:spcBef>
              <a:buSzPts val="2000"/>
              <a:buNone/>
            </a:pPr>
            <a:r>
              <a:rPr lang="en-AU" i="1" dirty="0"/>
              <a:t>Stop bringing meaningless offerings!  Your incense is detestable to me.</a:t>
            </a:r>
            <a:br>
              <a:rPr lang="en-AU" sz="2800" i="1" dirty="0"/>
            </a:br>
            <a:r>
              <a:rPr lang="en-AU" i="1" dirty="0"/>
              <a:t>New Moons, Sabbaths and convocations— I cannot bear your worthless assemblies.</a:t>
            </a:r>
          </a:p>
          <a:p>
            <a:pPr marL="228600" lvl="0" indent="-101600" algn="ctr">
              <a:spcBef>
                <a:spcPts val="0"/>
              </a:spcBef>
              <a:buSzPts val="2000"/>
              <a:buNone/>
            </a:pPr>
            <a:r>
              <a:rPr lang="en-AU" sz="2800" dirty="0"/>
              <a:t>.</a:t>
            </a:r>
          </a:p>
          <a:p>
            <a:pPr marL="228600" lvl="0" indent="-101600" algn="ctr">
              <a:spcBef>
                <a:spcPts val="0"/>
              </a:spcBef>
              <a:buSzPts val="2000"/>
              <a:buNone/>
            </a:pPr>
            <a:r>
              <a:rPr lang="en-AU" i="1" dirty="0"/>
              <a:t>Wash and make yourselves clean. Take your evil deeds out of my sight; stop doing wrong.</a:t>
            </a:r>
            <a:br>
              <a:rPr lang="en-AU" sz="2800" i="1" dirty="0"/>
            </a:br>
            <a:r>
              <a:rPr lang="en-AU" b="1" i="1" baseline="30000" dirty="0"/>
              <a:t>17 </a:t>
            </a:r>
            <a:r>
              <a:rPr lang="en-AU" i="1" dirty="0"/>
              <a:t>Learn to do right; seek justice. Defend the oppressed.</a:t>
            </a:r>
            <a:br>
              <a:rPr lang="en-AU" sz="2800" i="1" dirty="0"/>
            </a:br>
            <a:r>
              <a:rPr lang="en-AU" i="1" dirty="0"/>
              <a:t>Take up the cause of the fatherless;  plead the case of the widow.</a:t>
            </a:r>
            <a:endParaRPr lang="en-AU" sz="2800" i="1" dirty="0"/>
          </a:p>
          <a:p>
            <a:pPr marL="228600" lvl="0" indent="-101600" algn="ctr">
              <a:spcBef>
                <a:spcPts val="0"/>
              </a:spcBef>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19013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Isaiah 1:14-20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858077" y="981792"/>
            <a:ext cx="10684568" cy="37548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"Come now, let us reason together," says the Lord . "Though your sins are like scarlet, they shall be as white as snow; though they are red as crimson, they shall be like wool.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If you are willing and obedient, you will eat the best from the land; </a:t>
            </a: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if you resist and rebel, you will be devoured by the sword." For the mouth of the Lord has spoken. </a:t>
            </a:r>
          </a:p>
        </p:txBody>
      </p:sp>
    </p:spTree>
    <p:extLst>
      <p:ext uri="{BB962C8B-B14F-4D97-AF65-F5344CB8AC3E}">
        <p14:creationId xmlns:p14="http://schemas.microsoft.com/office/powerpoint/2010/main" val="49422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fontScale="90000"/>
          </a:bodyPr>
          <a:lstStyle/>
          <a:p>
            <a:pPr lvl="0">
              <a:buSzPts val="3200"/>
            </a:pPr>
            <a:r>
              <a:rPr lang="en-AU" b="1" dirty="0">
                <a:solidFill>
                  <a:srgbClr val="FF0000"/>
                </a:solidFill>
              </a:rPr>
              <a:t>God confronts dead religion but loves passionate devotion</a:t>
            </a:r>
            <a:endParaRPr dirty="0"/>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Signs of a dead religious life</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We trifle with God (only on Sundays)</a:t>
            </a:r>
          </a:p>
          <a:p>
            <a:pPr marL="228600" lvl="0" indent="-101600" algn="ctr" rtl="0">
              <a:lnSpc>
                <a:spcPct val="120000"/>
              </a:lnSpc>
              <a:spcBef>
                <a:spcPts val="0"/>
              </a:spcBef>
              <a:spcAft>
                <a:spcPts val="0"/>
              </a:spcAft>
              <a:buSzPts val="2000"/>
              <a:buNone/>
            </a:pPr>
            <a:r>
              <a:rPr lang="en-AU" sz="2800" dirty="0"/>
              <a:t>We flirt with Idols</a:t>
            </a:r>
          </a:p>
          <a:p>
            <a:pPr marL="228600" lvl="0" indent="-101600" algn="ctr" rtl="0">
              <a:lnSpc>
                <a:spcPct val="120000"/>
              </a:lnSpc>
              <a:spcBef>
                <a:spcPts val="0"/>
              </a:spcBef>
              <a:spcAft>
                <a:spcPts val="0"/>
              </a:spcAft>
              <a:buSzPts val="2000"/>
              <a:buNone/>
            </a:pPr>
            <a:r>
              <a:rPr lang="en-AU" sz="2800" dirty="0"/>
              <a:t>We toy with social justice</a:t>
            </a:r>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169127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fontScale="90000"/>
          </a:bodyPr>
          <a:lstStyle/>
          <a:p>
            <a:pPr lvl="0">
              <a:buSzPts val="3200"/>
            </a:pPr>
            <a:r>
              <a:rPr lang="en-AU" b="1" dirty="0">
                <a:solidFill>
                  <a:srgbClr val="FF0000"/>
                </a:solidFill>
              </a:rPr>
              <a:t>God confronts dead religion but loves passionate devotion</a:t>
            </a:r>
            <a:endParaRPr dirty="0"/>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How to restore passionate devotion (Isaiah 6:1-8)</a:t>
            </a:r>
          </a:p>
          <a:p>
            <a:pPr marL="584200" indent="-457200" algn="ctr">
              <a:spcBef>
                <a:spcPts val="0"/>
              </a:spcBef>
              <a:buSzPts val="2000"/>
            </a:pPr>
            <a:endParaRPr lang="en-AU" sz="2800" dirty="0"/>
          </a:p>
          <a:p>
            <a:pPr marL="127000" indent="0" algn="ctr">
              <a:spcBef>
                <a:spcPts val="0"/>
              </a:spcBef>
              <a:buSzPts val="2000"/>
              <a:buNone/>
            </a:pPr>
            <a:r>
              <a:rPr lang="en-AU" sz="2800" dirty="0"/>
              <a:t>Get a fresh vision of God (verse 1)</a:t>
            </a:r>
          </a:p>
          <a:p>
            <a:pPr marL="127000" indent="0" algn="ctr">
              <a:spcBef>
                <a:spcPts val="0"/>
              </a:spcBef>
              <a:buSzPts val="2000"/>
              <a:buNone/>
            </a:pPr>
            <a:r>
              <a:rPr lang="en-AU" sz="2800" dirty="0"/>
              <a:t>Restore your conscience (5)</a:t>
            </a:r>
          </a:p>
          <a:p>
            <a:pPr marL="127000" indent="0" algn="ctr">
              <a:spcBef>
                <a:spcPts val="0"/>
              </a:spcBef>
              <a:buSzPts val="2000"/>
              <a:buNone/>
            </a:pPr>
            <a:r>
              <a:rPr lang="en-AU" sz="2800" dirty="0"/>
              <a:t>Transform your conversation (7)</a:t>
            </a:r>
          </a:p>
          <a:p>
            <a:pPr marL="127000" indent="0" algn="ctr">
              <a:spcBef>
                <a:spcPts val="0"/>
              </a:spcBef>
              <a:buSzPts val="2000"/>
              <a:buNone/>
            </a:pPr>
            <a:r>
              <a:rPr lang="en-AU" sz="2800" dirty="0"/>
              <a:t>Let God shape your will (8).</a:t>
            </a:r>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98892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fontScale="90000"/>
          </a:bodyPr>
          <a:lstStyle/>
          <a:p>
            <a:pPr lvl="0">
              <a:buSzPts val="3200"/>
            </a:pPr>
            <a:r>
              <a:rPr lang="en-AU" b="1" dirty="0">
                <a:solidFill>
                  <a:srgbClr val="FF0000"/>
                </a:solidFill>
              </a:rPr>
              <a:t>God confronts dead religion but loves passionate devotion</a:t>
            </a:r>
            <a:endParaRPr dirty="0"/>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Q1 As Jesus entered Jerusalem in the week leading up to the crucifixion what did he first do?</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Q2 Has my Christian faith become a flirtation?</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2064139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Lesson 2 (chapters 13-23)</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r>
              <a:rPr lang="en-AU" sz="2800" b="1" dirty="0">
                <a:solidFill>
                  <a:srgbClr val="FF0000"/>
                </a:solidFill>
              </a:rPr>
              <a:t>God loves HIS world but he confronts nations</a:t>
            </a:r>
          </a:p>
          <a:p>
            <a:pPr marL="228600" lvl="0" indent="-101600" algn="ctr" rtl="0">
              <a:lnSpc>
                <a:spcPct val="120000"/>
              </a:lnSpc>
              <a:spcBef>
                <a:spcPts val="0"/>
              </a:spcBef>
              <a:spcAft>
                <a:spcPts val="0"/>
              </a:spcAft>
              <a:buSzPts val="2000"/>
              <a:buNone/>
            </a:pPr>
            <a:r>
              <a:rPr lang="en-AU" sz="2800" b="1" dirty="0">
                <a:solidFill>
                  <a:srgbClr val="FF0000"/>
                </a:solidFill>
              </a:rPr>
              <a:t>and he is deeply involved</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A series of judgements against many states and nations who had </a:t>
            </a:r>
            <a:r>
              <a:rPr lang="en-AU" sz="2800" b="1" dirty="0"/>
              <a:t>forgotten who had created them</a:t>
            </a:r>
            <a:r>
              <a:rPr lang="en-AU" sz="2800" dirty="0"/>
              <a:t>:</a:t>
            </a:r>
          </a:p>
          <a:p>
            <a:pPr algn="ctr"/>
            <a:r>
              <a:rPr lang="en-AU" dirty="0"/>
              <a:t>Babylon (13:1-14:23), Assyria (14:24-27), Philistines (14:28-32)</a:t>
            </a:r>
          </a:p>
          <a:p>
            <a:pPr algn="ctr"/>
            <a:r>
              <a:rPr lang="en-AU" dirty="0"/>
              <a:t>Moab (15-16), Syria and Israel (17), Ethiopia (18)</a:t>
            </a:r>
          </a:p>
          <a:p>
            <a:pPr algn="ctr"/>
            <a:r>
              <a:rPr lang="en-AU" dirty="0"/>
              <a:t>Egypt (19), Egypt and Cush (20), Babylon (21:1-10)</a:t>
            </a:r>
          </a:p>
          <a:p>
            <a:pPr algn="ctr"/>
            <a:r>
              <a:rPr lang="en-AU" dirty="0"/>
              <a:t>Edom (21:11-12), Arabia (21:13-17), Jerusalem (22), Tyre (23)</a:t>
            </a: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2425586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117714" cy="619200"/>
          </a:xfrm>
          <a:prstGeom prst="rect">
            <a:avLst/>
          </a:prstGeom>
          <a:noFill/>
          <a:ln>
            <a:noFill/>
          </a:ln>
        </p:spPr>
        <p:txBody>
          <a:bodyPr spcFirstLastPara="1" wrap="square" lIns="0" tIns="0" rIns="0" bIns="0" anchor="t" anchorCtr="0">
            <a:normAutofit fontScale="90000"/>
          </a:bodyPr>
          <a:lstStyle/>
          <a:p>
            <a:pPr marL="228600" lvl="0" indent="-101600">
              <a:lnSpc>
                <a:spcPct val="120000"/>
              </a:lnSpc>
              <a:buSzPts val="2000"/>
            </a:pPr>
            <a:r>
              <a:rPr lang="en-AU" b="1" dirty="0">
                <a:solidFill>
                  <a:srgbClr val="FF0000"/>
                </a:solidFill>
              </a:rPr>
              <a:t>God loves HIS world but he confronts nations and he is deeply involved</a:t>
            </a: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God is not interested in riches and grandeur.</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God is not interested in Politics</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God is not interested in Passports</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God is not interested in armchair (uninvolved) theologians</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2523566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7117714" cy="619200"/>
          </a:xfrm>
          <a:prstGeom prst="rect">
            <a:avLst/>
          </a:prstGeom>
          <a:noFill/>
          <a:ln>
            <a:noFill/>
          </a:ln>
        </p:spPr>
        <p:txBody>
          <a:bodyPr spcFirstLastPara="1" wrap="square" lIns="0" tIns="0" rIns="0" bIns="0" anchor="t" anchorCtr="0">
            <a:normAutofit fontScale="90000"/>
          </a:bodyPr>
          <a:lstStyle/>
          <a:p>
            <a:pPr marL="228600" lvl="0" indent="-101600">
              <a:lnSpc>
                <a:spcPct val="120000"/>
              </a:lnSpc>
              <a:buSzPts val="2000"/>
            </a:pPr>
            <a:r>
              <a:rPr lang="en-AU" b="1" dirty="0">
                <a:solidFill>
                  <a:srgbClr val="FF0000"/>
                </a:solidFill>
              </a:rPr>
              <a:t>God loves HIS world but he confronts nations and he is deeply involved</a:t>
            </a: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Q1 What does God think when the Lord’s prayer is observed each day at the opening of parliament?</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Q2 It seems that some Christian lobby groups have far more to say on gay marriage, sex education, LGBT rights, etc., than on aged care, support for the poor, asylum seekers, etc. Have they got the balance right?</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95610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Lesson 3 (chapters 24-34)</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r>
              <a:rPr lang="en-AU" sz="2800" b="1" dirty="0">
                <a:solidFill>
                  <a:srgbClr val="FF0000"/>
                </a:solidFill>
              </a:rPr>
              <a:t>God confronts rebellion but promises redemption.</a:t>
            </a:r>
          </a:p>
          <a:p>
            <a:pPr marL="228600" lvl="0" indent="-101600" algn="ctr" rtl="0">
              <a:lnSpc>
                <a:spcPct val="120000"/>
              </a:lnSpc>
              <a:spcBef>
                <a:spcPts val="0"/>
              </a:spcBef>
              <a:spcAft>
                <a:spcPts val="0"/>
              </a:spcAft>
              <a:buSzPts val="2000"/>
              <a:buNone/>
            </a:pPr>
            <a:endParaRPr lang="en-AU" sz="2800" b="1" dirty="0">
              <a:solidFill>
                <a:srgbClr val="FF0000"/>
              </a:solidFill>
            </a:endParaRP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To the obstinate nation He </a:t>
            </a:r>
            <a:r>
              <a:rPr lang="en-AU" sz="2800" b="1" dirty="0"/>
              <a:t>Confronts</a:t>
            </a:r>
            <a:r>
              <a:rPr lang="en-AU" sz="2800" dirty="0"/>
              <a:t> – Isaiah 30:12-14</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Despite it all, He </a:t>
            </a:r>
            <a:r>
              <a:rPr lang="en-AU" sz="2800" b="1" dirty="0"/>
              <a:t>Promises Redemption</a:t>
            </a:r>
            <a:r>
              <a:rPr lang="en-AU" sz="2800" dirty="0"/>
              <a:t> – Isaiah 30:15-18</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201228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Lesson 3 (chapters 24-34)</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r>
              <a:rPr lang="en-AU" sz="2800" b="1" dirty="0">
                <a:solidFill>
                  <a:srgbClr val="FF0000"/>
                </a:solidFill>
              </a:rPr>
              <a:t>God confronts rebellion but promises redemption.</a:t>
            </a:r>
          </a:p>
          <a:p>
            <a:pPr marL="228600" lvl="0" indent="-101600" algn="ctr" rtl="0">
              <a:lnSpc>
                <a:spcPct val="120000"/>
              </a:lnSpc>
              <a:spcBef>
                <a:spcPts val="0"/>
              </a:spcBef>
              <a:spcAft>
                <a:spcPts val="0"/>
              </a:spcAft>
              <a:buSzPts val="2000"/>
              <a:buNone/>
            </a:pPr>
            <a:endParaRPr lang="en-AU" sz="2800" b="1" dirty="0">
              <a:solidFill>
                <a:srgbClr val="FF0000"/>
              </a:solidFill>
            </a:endParaRP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Q1 Is it possible to have Redemption without Confrontation?</a:t>
            </a:r>
          </a:p>
          <a:p>
            <a:pPr marL="228600" lvl="0" indent="-101600" algn="ctr" rtl="0">
              <a:lnSpc>
                <a:spcPct val="120000"/>
              </a:lnSpc>
              <a:spcBef>
                <a:spcPts val="0"/>
              </a:spcBef>
              <a:spcAft>
                <a:spcPts val="0"/>
              </a:spcAft>
              <a:buSzPts val="2000"/>
              <a:buNone/>
            </a:pPr>
            <a:endParaRPr lang="en-AU" sz="2800" dirty="0"/>
          </a:p>
          <a:p>
            <a:pPr marL="228600" lvl="0" indent="-101600" algn="ctr">
              <a:spcBef>
                <a:spcPts val="0"/>
              </a:spcBef>
              <a:buSzPts val="2000"/>
              <a:buNone/>
            </a:pPr>
            <a:r>
              <a:rPr lang="en-AU" sz="2800" dirty="0"/>
              <a:t>Q2 Where have you seen redemption in your life? Reflect on a time when you were in need of God’s redemption and found it. </a:t>
            </a:r>
            <a:r>
              <a:rPr lang="en-AU" sz="2800"/>
              <a:t>How did it happen?</a:t>
            </a: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Tree>
    <p:extLst>
      <p:ext uri="{BB962C8B-B14F-4D97-AF65-F5344CB8AC3E}">
        <p14:creationId xmlns:p14="http://schemas.microsoft.com/office/powerpoint/2010/main" val="2243523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Lesson 4 (chapters 36-39)</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fontScale="92500" lnSpcReduction="20000"/>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b="1" dirty="0">
                <a:solidFill>
                  <a:srgbClr val="FF0000"/>
                </a:solidFill>
              </a:rPr>
              <a:t>Don’t lock the front door and leave the back door open or God can do the BIG things if we deal with the small things  – the story of Hezekiah</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A narrative about Hezekiah, a good King</a:t>
            </a:r>
          </a:p>
          <a:p>
            <a:pPr marL="228600" lvl="0" indent="-101600" algn="ctr" rtl="0">
              <a:lnSpc>
                <a:spcPct val="120000"/>
              </a:lnSpc>
              <a:spcBef>
                <a:spcPts val="0"/>
              </a:spcBef>
              <a:spcAft>
                <a:spcPts val="0"/>
              </a:spcAft>
              <a:buSzPts val="2000"/>
              <a:buNone/>
            </a:pPr>
            <a:r>
              <a:rPr lang="en-AU" sz="2800" dirty="0"/>
              <a:t> God saves Jerusalem from the </a:t>
            </a:r>
            <a:r>
              <a:rPr lang="en-AU" sz="2800" b="1" dirty="0"/>
              <a:t>Assyrians</a:t>
            </a:r>
            <a:r>
              <a:rPr lang="en-AU" sz="2800" dirty="0"/>
              <a:t> and peace comes.</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Hezekiah falls ill</a:t>
            </a:r>
          </a:p>
          <a:p>
            <a:pPr marL="228600" lvl="0" indent="-101600" algn="ctr" rtl="0">
              <a:lnSpc>
                <a:spcPct val="120000"/>
              </a:lnSpc>
              <a:spcBef>
                <a:spcPts val="0"/>
              </a:spcBef>
              <a:spcAft>
                <a:spcPts val="0"/>
              </a:spcAft>
              <a:buSzPts val="2000"/>
              <a:buNone/>
            </a:pPr>
            <a:r>
              <a:rPr lang="en-AU" sz="2800" dirty="0"/>
              <a:t>God intervenes and grants him another 15 years to live.</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King of </a:t>
            </a:r>
            <a:r>
              <a:rPr lang="en-AU" sz="2800" b="1" dirty="0"/>
              <a:t>Babylon</a:t>
            </a:r>
            <a:r>
              <a:rPr lang="en-AU" sz="2800" dirty="0"/>
              <a:t> hears about the illness and sends envoys with gifts.</a:t>
            </a:r>
          </a:p>
          <a:p>
            <a:pPr marL="228600" lvl="0" indent="-101600" algn="ctr"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146789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Lesson 4 (chapters 36-39)</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fontScale="85000" lnSpcReduction="20000"/>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b="1" dirty="0">
                <a:solidFill>
                  <a:srgbClr val="FF0000"/>
                </a:solidFill>
              </a:rPr>
              <a:t>Don’t lock the front door and leave the back door open or God can do the BIG things if we deal with the small things  – the story of Hezekiah</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But pride enters and Hezekiah fails. </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dirty="0"/>
              <a:t>He shows the Babylonians everything. </a:t>
            </a:r>
          </a:p>
          <a:p>
            <a:pPr marL="228600" lvl="0" indent="-101600" algn="ctr" rtl="0">
              <a:lnSpc>
                <a:spcPct val="120000"/>
              </a:lnSpc>
              <a:spcBef>
                <a:spcPts val="0"/>
              </a:spcBef>
              <a:spcAft>
                <a:spcPts val="0"/>
              </a:spcAft>
              <a:buSzPts val="2000"/>
              <a:buNone/>
            </a:pPr>
            <a:r>
              <a:rPr lang="en-AU" sz="2800" dirty="0"/>
              <a:t>They weren't Hezekiah’s treasures, but God’s gifts.</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2800" i="1" dirty="0"/>
              <a:t>Jesus dies for our sins, giving us everything we need. </a:t>
            </a:r>
          </a:p>
          <a:p>
            <a:pPr marL="228600" lvl="0" indent="-101600" algn="ctr" rtl="0">
              <a:lnSpc>
                <a:spcPct val="120000"/>
              </a:lnSpc>
              <a:spcBef>
                <a:spcPts val="0"/>
              </a:spcBef>
              <a:spcAft>
                <a:spcPts val="0"/>
              </a:spcAft>
              <a:buSzPts val="2000"/>
              <a:buNone/>
            </a:pPr>
            <a:r>
              <a:rPr lang="en-AU" sz="2800" i="1" dirty="0"/>
              <a:t>But its up to us to keep our lives in order.</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Tree>
    <p:extLst>
      <p:ext uri="{BB962C8B-B14F-4D97-AF65-F5344CB8AC3E}">
        <p14:creationId xmlns:p14="http://schemas.microsoft.com/office/powerpoint/2010/main" val="267146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
        <p:cNvGrpSpPr/>
        <p:nvPr/>
      </p:nvGrpSpPr>
      <p:grpSpPr>
        <a:xfrm>
          <a:off x="0" y="0"/>
          <a:ext cx="0" cy="0"/>
          <a:chOff x="0" y="0"/>
          <a:chExt cx="0" cy="0"/>
        </a:xfrm>
      </p:grpSpPr>
      <p:sp>
        <p:nvSpPr>
          <p:cNvPr id="85" name="Google Shape;85;p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venir"/>
              <a:ea typeface="Avenir"/>
              <a:cs typeface="Avenir"/>
              <a:sym typeface="Avenir"/>
            </a:endParaRPr>
          </a:p>
        </p:txBody>
      </p:sp>
      <p:sp>
        <p:nvSpPr>
          <p:cNvPr id="86" name="Google Shape;86;p1"/>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venir"/>
              <a:ea typeface="Avenir"/>
              <a:cs typeface="Avenir"/>
              <a:sym typeface="Avenir"/>
            </a:endParaRPr>
          </a:p>
        </p:txBody>
      </p:sp>
      <p:sp>
        <p:nvSpPr>
          <p:cNvPr id="87" name="Google Shape;87;p1"/>
          <p:cNvSpPr txBox="1">
            <a:spLocks noGrp="1"/>
          </p:cNvSpPr>
          <p:nvPr>
            <p:ph type="ctrTitle"/>
          </p:nvPr>
        </p:nvSpPr>
        <p:spPr>
          <a:xfrm>
            <a:off x="720000" y="1449389"/>
            <a:ext cx="5015638" cy="2075012"/>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5600"/>
              <a:buFont typeface="Rockwell"/>
              <a:buNone/>
            </a:pPr>
            <a:r>
              <a:rPr lang="en-US" dirty="0"/>
              <a:t>Looking Back – </a:t>
            </a:r>
            <a:br>
              <a:rPr lang="en-US" dirty="0"/>
            </a:br>
            <a:r>
              <a:rPr lang="en-US" dirty="0"/>
              <a:t>Living Forward</a:t>
            </a:r>
            <a:endParaRPr dirty="0"/>
          </a:p>
        </p:txBody>
      </p:sp>
      <p:sp>
        <p:nvSpPr>
          <p:cNvPr id="88" name="Google Shape;88;p1"/>
          <p:cNvSpPr txBox="1">
            <a:spLocks noGrp="1"/>
          </p:cNvSpPr>
          <p:nvPr>
            <p:ph type="subTitle" idx="1"/>
          </p:nvPr>
        </p:nvSpPr>
        <p:spPr>
          <a:xfrm>
            <a:off x="720000" y="3830398"/>
            <a:ext cx="5015638" cy="1219439"/>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SzPts val="2800"/>
              <a:buNone/>
            </a:pPr>
            <a:r>
              <a:rPr lang="en-US" dirty="0"/>
              <a:t>Lessons for today, learned from Old Testament Prophets</a:t>
            </a:r>
            <a:endParaRPr dirty="0"/>
          </a:p>
        </p:txBody>
      </p:sp>
      <p:grpSp>
        <p:nvGrpSpPr>
          <p:cNvPr id="89" name="Google Shape;89;p1"/>
          <p:cNvGrpSpPr/>
          <p:nvPr/>
        </p:nvGrpSpPr>
        <p:grpSpPr>
          <a:xfrm>
            <a:off x="1925914" y="286753"/>
            <a:ext cx="2172608" cy="771782"/>
            <a:chOff x="4475991" y="462098"/>
            <a:chExt cx="3102496" cy="1102109"/>
          </a:xfrm>
        </p:grpSpPr>
        <p:sp>
          <p:nvSpPr>
            <p:cNvPr id="90" name="Google Shape;90;p1"/>
            <p:cNvSpPr/>
            <p:nvPr/>
          </p:nvSpPr>
          <p:spPr>
            <a:xfrm rot="600114">
              <a:off x="4532666" y="754398"/>
              <a:ext cx="694205" cy="713383"/>
            </a:xfrm>
            <a:custGeom>
              <a:avLst/>
              <a:gdLst/>
              <a:ahLst/>
              <a:cxnLst/>
              <a:rect l="l" t="t" r="r" b="b"/>
              <a:pathLst>
                <a:path w="58" h="60" extrusionOk="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sp>
          <p:nvSpPr>
            <p:cNvPr id="91" name="Google Shape;91;p1"/>
            <p:cNvSpPr/>
            <p:nvPr/>
          </p:nvSpPr>
          <p:spPr>
            <a:xfrm rot="600114">
              <a:off x="5791465" y="505937"/>
              <a:ext cx="587404" cy="943792"/>
            </a:xfrm>
            <a:custGeom>
              <a:avLst/>
              <a:gdLst/>
              <a:ahLst/>
              <a:cxnLst/>
              <a:rect l="l" t="t" r="r" b="b"/>
              <a:pathLst>
                <a:path w="49" h="79" extrusionOk="0">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sp>
          <p:nvSpPr>
            <p:cNvPr id="92" name="Google Shape;92;p1"/>
            <p:cNvSpPr/>
            <p:nvPr/>
          </p:nvSpPr>
          <p:spPr>
            <a:xfrm rot="600114">
              <a:off x="7087193" y="757585"/>
              <a:ext cx="427203" cy="775416"/>
            </a:xfrm>
            <a:custGeom>
              <a:avLst/>
              <a:gdLst/>
              <a:ahLst/>
              <a:cxnLst/>
              <a:rect l="l" t="t" r="r" b="b"/>
              <a:pathLst>
                <a:path w="36" h="65" extrusionOk="0">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grpSp>
      <p:grpSp>
        <p:nvGrpSpPr>
          <p:cNvPr id="93" name="Google Shape;93;p1"/>
          <p:cNvGrpSpPr/>
          <p:nvPr/>
        </p:nvGrpSpPr>
        <p:grpSpPr>
          <a:xfrm>
            <a:off x="1965597" y="5450653"/>
            <a:ext cx="2218352" cy="641300"/>
            <a:chOff x="4475992" y="5003195"/>
            <a:chExt cx="3167821" cy="915780"/>
          </a:xfrm>
        </p:grpSpPr>
        <p:sp>
          <p:nvSpPr>
            <p:cNvPr id="94" name="Google Shape;94;p1"/>
            <p:cNvSpPr/>
            <p:nvPr/>
          </p:nvSpPr>
          <p:spPr>
            <a:xfrm rot="5400000">
              <a:off x="5690691" y="5352589"/>
              <a:ext cx="749228" cy="383544"/>
            </a:xfrm>
            <a:custGeom>
              <a:avLst/>
              <a:gdLst/>
              <a:ahLst/>
              <a:cxnLst/>
              <a:rect l="l" t="t" r="r" b="b"/>
              <a:pathLst>
                <a:path w="66" h="34" extrusionOk="0">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sp>
          <p:nvSpPr>
            <p:cNvPr id="95" name="Google Shape;95;p1"/>
            <p:cNvSpPr/>
            <p:nvPr/>
          </p:nvSpPr>
          <p:spPr>
            <a:xfrm rot="6274527">
              <a:off x="6910134" y="5062687"/>
              <a:ext cx="647637" cy="678578"/>
            </a:xfrm>
            <a:custGeom>
              <a:avLst/>
              <a:gdLst/>
              <a:ahLst/>
              <a:cxnLst/>
              <a:rect l="l" t="t" r="r" b="b"/>
              <a:pathLst>
                <a:path w="57" h="60" extrusionOk="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sp>
          <p:nvSpPr>
            <p:cNvPr id="96" name="Google Shape;96;p1"/>
            <p:cNvSpPr/>
            <p:nvPr/>
          </p:nvSpPr>
          <p:spPr>
            <a:xfrm rot="4430858">
              <a:off x="4571743" y="5071596"/>
              <a:ext cx="626472" cy="670149"/>
            </a:xfrm>
            <a:custGeom>
              <a:avLst/>
              <a:gdLst/>
              <a:ahLst/>
              <a:cxnLst/>
              <a:rect l="l" t="t" r="r" b="b"/>
              <a:pathLst>
                <a:path w="55" h="59" extrusionOk="0">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grpSp>
      <p:pic>
        <p:nvPicPr>
          <p:cNvPr id="97" name="Google Shape;97;p1"/>
          <p:cNvPicPr preferRelativeResize="0"/>
          <p:nvPr/>
        </p:nvPicPr>
        <p:blipFill rotWithShape="1">
          <a:blip r:embed="rId3">
            <a:alphaModFix/>
          </a:blip>
          <a:srcRect l="19218" r="30061" b="1"/>
          <a:stretch/>
        </p:blipFill>
        <p:spPr>
          <a:xfrm>
            <a:off x="6313088" y="602657"/>
            <a:ext cx="5326462" cy="525074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1"/>
        <p:cNvGrpSpPr/>
        <p:nvPr/>
      </p:nvGrpSpPr>
      <p:grpSpPr>
        <a:xfrm>
          <a:off x="0" y="0"/>
          <a:ext cx="0" cy="0"/>
          <a:chOff x="0" y="0"/>
          <a:chExt cx="0" cy="0"/>
        </a:xfrm>
      </p:grpSpPr>
      <p:sp>
        <p:nvSpPr>
          <p:cNvPr id="102" name="Google Shape;102;p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103" name="Google Shape;103;p2"/>
          <p:cNvSpPr/>
          <p:nvPr/>
        </p:nvSpPr>
        <p:spPr>
          <a:xfrm>
            <a:off x="0" y="0"/>
            <a:ext cx="12192000" cy="6858000"/>
          </a:xfrm>
          <a:prstGeom prst="rect">
            <a:avLst/>
          </a:prstGeom>
          <a:solidFill>
            <a:srgbClr val="134B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venir"/>
              <a:ea typeface="Avenir"/>
              <a:cs typeface="Avenir"/>
              <a:sym typeface="Avenir"/>
            </a:endParaRPr>
          </a:p>
        </p:txBody>
      </p:sp>
      <p:sp>
        <p:nvSpPr>
          <p:cNvPr id="104" name="Google Shape;104;p2"/>
          <p:cNvSpPr txBox="1">
            <a:spLocks noGrp="1"/>
          </p:cNvSpPr>
          <p:nvPr>
            <p:ph type="ctrTitle"/>
          </p:nvPr>
        </p:nvSpPr>
        <p:spPr>
          <a:xfrm>
            <a:off x="745000" y="1176371"/>
            <a:ext cx="5015638" cy="1614963"/>
          </a:xfrm>
          <a:prstGeom prst="rect">
            <a:avLst/>
          </a:prstGeom>
          <a:noFill/>
          <a:ln>
            <a:noFill/>
          </a:ln>
        </p:spPr>
        <p:txBody>
          <a:bodyPr spcFirstLastPara="1" wrap="square" lIns="0" tIns="0" rIns="0" bIns="0" anchor="b" anchorCtr="0">
            <a:normAutofit fontScale="90000"/>
          </a:bodyPr>
          <a:lstStyle/>
          <a:p>
            <a:pPr marL="0" lvl="0" indent="0" algn="ctr" rtl="0">
              <a:lnSpc>
                <a:spcPct val="100000"/>
              </a:lnSpc>
              <a:spcBef>
                <a:spcPts val="0"/>
              </a:spcBef>
              <a:spcAft>
                <a:spcPts val="0"/>
              </a:spcAft>
              <a:buClr>
                <a:schemeClr val="lt1"/>
              </a:buClr>
              <a:buSzPct val="100000"/>
              <a:buFont typeface="Rockwell"/>
              <a:buNone/>
            </a:pPr>
            <a:r>
              <a:rPr lang="en-US" dirty="0"/>
              <a:t>Looking Back – </a:t>
            </a:r>
            <a:br>
              <a:rPr lang="en-US" dirty="0"/>
            </a:br>
            <a:r>
              <a:rPr lang="en-US" dirty="0"/>
              <a:t>Living Forward</a:t>
            </a:r>
            <a:endParaRPr dirty="0"/>
          </a:p>
        </p:txBody>
      </p:sp>
      <p:sp>
        <p:nvSpPr>
          <p:cNvPr id="105" name="Google Shape;105;p2"/>
          <p:cNvSpPr txBox="1">
            <a:spLocks noGrp="1"/>
          </p:cNvSpPr>
          <p:nvPr>
            <p:ph type="subTitle" idx="1"/>
          </p:nvPr>
        </p:nvSpPr>
        <p:spPr>
          <a:xfrm>
            <a:off x="745000" y="2904415"/>
            <a:ext cx="5015638" cy="1219439"/>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SzPts val="2400"/>
              <a:buNone/>
            </a:pPr>
            <a:r>
              <a:rPr lang="en-US" sz="2400" dirty="0"/>
              <a:t>Lessons for today, learned from Old Testament Prophets</a:t>
            </a:r>
            <a:endParaRPr sz="2400" dirty="0"/>
          </a:p>
        </p:txBody>
      </p:sp>
      <p:grpSp>
        <p:nvGrpSpPr>
          <p:cNvPr id="106" name="Google Shape;106;p2"/>
          <p:cNvGrpSpPr/>
          <p:nvPr/>
        </p:nvGrpSpPr>
        <p:grpSpPr>
          <a:xfrm>
            <a:off x="1925914" y="286753"/>
            <a:ext cx="2172608" cy="771782"/>
            <a:chOff x="4475991" y="462098"/>
            <a:chExt cx="3102496" cy="1102109"/>
          </a:xfrm>
        </p:grpSpPr>
        <p:sp>
          <p:nvSpPr>
            <p:cNvPr id="107" name="Google Shape;107;p2"/>
            <p:cNvSpPr/>
            <p:nvPr/>
          </p:nvSpPr>
          <p:spPr>
            <a:xfrm rot="600114">
              <a:off x="4532666" y="754398"/>
              <a:ext cx="694205" cy="713383"/>
            </a:xfrm>
            <a:custGeom>
              <a:avLst/>
              <a:gdLst/>
              <a:ahLst/>
              <a:cxnLst/>
              <a:rect l="l" t="t" r="r" b="b"/>
              <a:pathLst>
                <a:path w="58" h="60" extrusionOk="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sp>
          <p:nvSpPr>
            <p:cNvPr id="108" name="Google Shape;108;p2"/>
            <p:cNvSpPr/>
            <p:nvPr/>
          </p:nvSpPr>
          <p:spPr>
            <a:xfrm rot="600114">
              <a:off x="5791465" y="505937"/>
              <a:ext cx="587404" cy="943792"/>
            </a:xfrm>
            <a:custGeom>
              <a:avLst/>
              <a:gdLst/>
              <a:ahLst/>
              <a:cxnLst/>
              <a:rect l="l" t="t" r="r" b="b"/>
              <a:pathLst>
                <a:path w="49" h="79" extrusionOk="0">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sp>
          <p:nvSpPr>
            <p:cNvPr id="109" name="Google Shape;109;p2"/>
            <p:cNvSpPr/>
            <p:nvPr/>
          </p:nvSpPr>
          <p:spPr>
            <a:xfrm rot="600114">
              <a:off x="7087193" y="757585"/>
              <a:ext cx="427203" cy="775416"/>
            </a:xfrm>
            <a:custGeom>
              <a:avLst/>
              <a:gdLst/>
              <a:ahLst/>
              <a:cxnLst/>
              <a:rect l="l" t="t" r="r" b="b"/>
              <a:pathLst>
                <a:path w="36" h="65" extrusionOk="0">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grpSp>
      <p:grpSp>
        <p:nvGrpSpPr>
          <p:cNvPr id="110" name="Google Shape;110;p2"/>
          <p:cNvGrpSpPr/>
          <p:nvPr/>
        </p:nvGrpSpPr>
        <p:grpSpPr>
          <a:xfrm>
            <a:off x="1965597" y="5450653"/>
            <a:ext cx="2218352" cy="641300"/>
            <a:chOff x="4475992" y="5003195"/>
            <a:chExt cx="3167821" cy="915780"/>
          </a:xfrm>
        </p:grpSpPr>
        <p:sp>
          <p:nvSpPr>
            <p:cNvPr id="111" name="Google Shape;111;p2"/>
            <p:cNvSpPr/>
            <p:nvPr/>
          </p:nvSpPr>
          <p:spPr>
            <a:xfrm rot="5400000">
              <a:off x="5690691" y="5352589"/>
              <a:ext cx="749228" cy="383544"/>
            </a:xfrm>
            <a:custGeom>
              <a:avLst/>
              <a:gdLst/>
              <a:ahLst/>
              <a:cxnLst/>
              <a:rect l="l" t="t" r="r" b="b"/>
              <a:pathLst>
                <a:path w="66" h="34" extrusionOk="0">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sp>
          <p:nvSpPr>
            <p:cNvPr id="112" name="Google Shape;112;p2"/>
            <p:cNvSpPr/>
            <p:nvPr/>
          </p:nvSpPr>
          <p:spPr>
            <a:xfrm rot="6274527">
              <a:off x="6910134" y="5062687"/>
              <a:ext cx="647637" cy="678578"/>
            </a:xfrm>
            <a:custGeom>
              <a:avLst/>
              <a:gdLst/>
              <a:ahLst/>
              <a:cxnLst/>
              <a:rect l="l" t="t" r="r" b="b"/>
              <a:pathLst>
                <a:path w="57" h="60" extrusionOk="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sp>
          <p:nvSpPr>
            <p:cNvPr id="113" name="Google Shape;113;p2"/>
            <p:cNvSpPr/>
            <p:nvPr/>
          </p:nvSpPr>
          <p:spPr>
            <a:xfrm rot="4430858">
              <a:off x="4571743" y="5071596"/>
              <a:ext cx="626472" cy="670149"/>
            </a:xfrm>
            <a:custGeom>
              <a:avLst/>
              <a:gdLst/>
              <a:ahLst/>
              <a:cxnLst/>
              <a:rect l="l" t="t" r="r" b="b"/>
              <a:pathLst>
                <a:path w="55" h="59" extrusionOk="0">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3"/>
                </a:solidFill>
                <a:latin typeface="Avenir"/>
                <a:ea typeface="Avenir"/>
                <a:cs typeface="Avenir"/>
                <a:sym typeface="Avenir"/>
              </a:endParaRPr>
            </a:p>
          </p:txBody>
        </p:sp>
      </p:grpSp>
      <p:pic>
        <p:nvPicPr>
          <p:cNvPr id="114" name="Google Shape;114;p2"/>
          <p:cNvPicPr preferRelativeResize="0"/>
          <p:nvPr/>
        </p:nvPicPr>
        <p:blipFill rotWithShape="1">
          <a:blip r:embed="rId3">
            <a:alphaModFix/>
          </a:blip>
          <a:srcRect l="19218" r="30061" b="1"/>
          <a:stretch/>
        </p:blipFill>
        <p:spPr>
          <a:xfrm>
            <a:off x="6313088" y="602657"/>
            <a:ext cx="5326462" cy="5250743"/>
          </a:xfrm>
          <a:custGeom>
            <a:avLst/>
            <a:gdLst/>
            <a:ahLst/>
            <a:cxnLst/>
            <a:rect l="l" t="t" r="r" b="b"/>
            <a:pathLst>
              <a:path w="5326462" h="5250743" extrusionOk="0">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ln>
            <a:noFill/>
          </a:ln>
        </p:spPr>
      </p:pic>
      <p:sp>
        <p:nvSpPr>
          <p:cNvPr id="115" name="Google Shape;115;p2"/>
          <p:cNvSpPr txBox="1"/>
          <p:nvPr/>
        </p:nvSpPr>
        <p:spPr>
          <a:xfrm>
            <a:off x="648725" y="3998676"/>
            <a:ext cx="5015638" cy="1219439"/>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chemeClr val="accent4"/>
              </a:buClr>
              <a:buSzPts val="3200"/>
              <a:buFont typeface="Arial"/>
              <a:buNone/>
            </a:pPr>
            <a:r>
              <a:rPr lang="en-US" sz="3200" dirty="0">
                <a:solidFill>
                  <a:schemeClr val="lt1"/>
                </a:solidFill>
                <a:latin typeface="Avenir"/>
                <a:ea typeface="Avenir"/>
                <a:cs typeface="Avenir"/>
                <a:sym typeface="Avenir"/>
              </a:rPr>
              <a:t>April 24</a:t>
            </a:r>
            <a:r>
              <a:rPr lang="en-US" sz="3200" baseline="30000" dirty="0">
                <a:solidFill>
                  <a:schemeClr val="lt1"/>
                </a:solidFill>
                <a:latin typeface="Avenir"/>
                <a:ea typeface="Avenir"/>
                <a:cs typeface="Avenir"/>
                <a:sym typeface="Avenir"/>
              </a:rPr>
              <a:t>th</a:t>
            </a:r>
            <a:r>
              <a:rPr lang="en-US" sz="3200" dirty="0">
                <a:solidFill>
                  <a:schemeClr val="lt1"/>
                </a:solidFill>
                <a:latin typeface="Avenir"/>
                <a:ea typeface="Avenir"/>
                <a:cs typeface="Avenir"/>
                <a:sym typeface="Avenir"/>
              </a:rPr>
              <a:t> – Philip Adams</a:t>
            </a:r>
            <a:endParaRPr dirty="0"/>
          </a:p>
          <a:p>
            <a:pPr marL="0" marR="0" lvl="0" indent="0" algn="ctr" rtl="0">
              <a:lnSpc>
                <a:spcPct val="120000"/>
              </a:lnSpc>
              <a:spcBef>
                <a:spcPts val="1000"/>
              </a:spcBef>
              <a:spcAft>
                <a:spcPts val="0"/>
              </a:spcAft>
              <a:buClr>
                <a:schemeClr val="accent4"/>
              </a:buClr>
              <a:buSzPts val="3200"/>
              <a:buFont typeface="Arial"/>
              <a:buNone/>
            </a:pPr>
            <a:r>
              <a:rPr lang="en-US" sz="3600" dirty="0">
                <a:solidFill>
                  <a:schemeClr val="lt1"/>
                </a:solidFill>
                <a:latin typeface="Avenir"/>
                <a:ea typeface="Avenir"/>
                <a:cs typeface="Avenir"/>
                <a:sym typeface="Avenir"/>
              </a:rPr>
              <a:t>Isaiah</a:t>
            </a:r>
            <a:endParaRPr sz="3600" dirty="0">
              <a:solidFill>
                <a:schemeClr val="lt1"/>
              </a:solidFill>
              <a:latin typeface="Avenir"/>
              <a:ea typeface="Avenir"/>
              <a:cs typeface="Avenir"/>
              <a:sym typeface="Aveni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Looking Back – Living Forward</a:t>
            </a:r>
            <a:endParaRPr dirty="0">
              <a:solidFill>
                <a:srgbClr val="FFC000"/>
              </a:solidFill>
            </a:endParaRPr>
          </a:p>
        </p:txBody>
      </p:sp>
      <p:sp>
        <p:nvSpPr>
          <p:cNvPr id="121" name="Google Shape;121;g123dfe64103_0_18"/>
          <p:cNvSpPr txBox="1">
            <a:spLocks noGrp="1"/>
          </p:cNvSpPr>
          <p:nvPr>
            <p:ph type="body" idx="1"/>
          </p:nvPr>
        </p:nvSpPr>
        <p:spPr>
          <a:xfrm>
            <a:off x="200713" y="1543050"/>
            <a:ext cx="11766874" cy="4695900"/>
          </a:xfrm>
          <a:prstGeom prst="rect">
            <a:avLst/>
          </a:prstGeom>
          <a:noFill/>
          <a:ln>
            <a:noFill/>
          </a:ln>
        </p:spPr>
        <p:txBody>
          <a:bodyPr spcFirstLastPara="1" wrap="square" lIns="0" tIns="0" rIns="0" bIns="0" anchor="t" anchorCtr="0">
            <a:normAutofit/>
          </a:bodyPr>
          <a:lstStyle/>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r>
              <a:rPr lang="en-AU" sz="3200" dirty="0"/>
              <a:t>12 Minor Prophets  and 4 Major prophets (5 books) –</a:t>
            </a:r>
          </a:p>
          <a:p>
            <a:pPr marL="228600" lvl="0" indent="-101600" algn="ctr" rtl="0">
              <a:lnSpc>
                <a:spcPct val="120000"/>
              </a:lnSpc>
              <a:spcBef>
                <a:spcPts val="0"/>
              </a:spcBef>
              <a:spcAft>
                <a:spcPts val="0"/>
              </a:spcAft>
              <a:buSzPts val="2000"/>
              <a:buNone/>
            </a:pPr>
            <a:r>
              <a:rPr lang="en-AU" sz="3200" dirty="0"/>
              <a:t>Isaiah, Jeremiah, Ezekiel and Daniel</a:t>
            </a:r>
          </a:p>
          <a:p>
            <a:pPr marL="228600" lvl="0" indent="-101600" algn="ctr" rtl="0">
              <a:lnSpc>
                <a:spcPct val="120000"/>
              </a:lnSpc>
              <a:spcBef>
                <a:spcPts val="0"/>
              </a:spcBef>
              <a:spcAft>
                <a:spcPts val="0"/>
              </a:spcAft>
              <a:buSzPts val="2000"/>
              <a:buNone/>
            </a:pPr>
            <a:endParaRPr lang="en-AU" sz="3200" dirty="0"/>
          </a:p>
          <a:p>
            <a:pPr marL="228600" lvl="0" indent="-101600" algn="ctr" rtl="0">
              <a:lnSpc>
                <a:spcPct val="120000"/>
              </a:lnSpc>
              <a:spcBef>
                <a:spcPts val="0"/>
              </a:spcBef>
              <a:spcAft>
                <a:spcPts val="0"/>
              </a:spcAft>
              <a:buSzPts val="2000"/>
              <a:buNone/>
            </a:pPr>
            <a:r>
              <a:rPr lang="en-AU" sz="3200" dirty="0"/>
              <a:t>Major prophets distinguished by having more to say.</a:t>
            </a:r>
          </a:p>
          <a:p>
            <a:pPr marL="228600" lvl="0" indent="-101600" algn="ctr" rtl="0">
              <a:lnSpc>
                <a:spcPct val="120000"/>
              </a:lnSpc>
              <a:spcBef>
                <a:spcPts val="0"/>
              </a:spcBef>
              <a:spcAft>
                <a:spcPts val="0"/>
              </a:spcAft>
              <a:buSzPts val="2000"/>
              <a:buNone/>
            </a:pPr>
            <a:endParaRPr lang="en-AU" sz="3200" dirty="0"/>
          </a:p>
          <a:p>
            <a:pPr marL="228600" lvl="0" indent="-101600" algn="ctr" rtl="0">
              <a:lnSpc>
                <a:spcPct val="120000"/>
              </a:lnSpc>
              <a:spcBef>
                <a:spcPts val="0"/>
              </a:spcBef>
              <a:spcAft>
                <a:spcPts val="0"/>
              </a:spcAft>
              <a:buSzPts val="2000"/>
              <a:buNone/>
            </a:pPr>
            <a:r>
              <a:rPr lang="en-AU" sz="3200" dirty="0"/>
              <a:t>Isaiah had a lot to say!</a:t>
            </a:r>
          </a:p>
          <a:p>
            <a:pPr marL="228600" lvl="0" indent="-101600" algn="ctr" rtl="0">
              <a:lnSpc>
                <a:spcPct val="120000"/>
              </a:lnSpc>
              <a:spcBef>
                <a:spcPts val="0"/>
              </a:spcBef>
              <a:spcAft>
                <a:spcPts val="0"/>
              </a:spcAft>
              <a:buSzPts val="2000"/>
              <a:buNone/>
            </a:pPr>
            <a:endParaRPr lang="en-AU" sz="2800" dirty="0"/>
          </a:p>
          <a:p>
            <a:pPr marL="228600" lvl="0" indent="-101600" algn="ctr" rtl="0">
              <a:lnSpc>
                <a:spcPct val="120000"/>
              </a:lnSpc>
              <a:spcBef>
                <a:spcPts val="0"/>
              </a:spcBef>
              <a:spcAft>
                <a:spcPts val="0"/>
              </a:spcAft>
              <a:buSzPts val="2000"/>
              <a:buNone/>
            </a:pPr>
            <a:endParaRPr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The Major Prophets</a:t>
            </a:r>
            <a:endParaRPr dirty="0">
              <a:solidFill>
                <a:srgbClr val="FFC000"/>
              </a:solidFill>
            </a:endParaRPr>
          </a:p>
        </p:txBody>
      </p:sp>
      <p:sp>
        <p:nvSpPr>
          <p:cNvPr id="121" name="Google Shape;121;g123dfe64103_0_18"/>
          <p:cNvSpPr txBox="1">
            <a:spLocks noGrp="1"/>
          </p:cNvSpPr>
          <p:nvPr>
            <p:ph type="body" idx="1"/>
          </p:nvPr>
        </p:nvSpPr>
        <p:spPr>
          <a:xfrm>
            <a:off x="200713" y="1543050"/>
            <a:ext cx="11766874" cy="4918040"/>
          </a:xfrm>
          <a:prstGeom prst="rect">
            <a:avLst/>
          </a:prstGeom>
          <a:noFill/>
          <a:ln>
            <a:noFill/>
          </a:ln>
        </p:spPr>
        <p:txBody>
          <a:bodyPr spcFirstLastPara="1" wrap="square" lIns="0" tIns="0" rIns="0" bIns="0" anchor="t" anchorCtr="0">
            <a:normAutofit fontScale="70000" lnSpcReduction="20000"/>
          </a:bodyPr>
          <a:lstStyle/>
          <a:p>
            <a:pPr marL="228600" lvl="0" indent="-101600" algn="ctr" rtl="0">
              <a:lnSpc>
                <a:spcPct val="120000"/>
              </a:lnSpc>
              <a:spcBef>
                <a:spcPts val="0"/>
              </a:spcBef>
              <a:spcAft>
                <a:spcPts val="0"/>
              </a:spcAft>
              <a:buSzPts val="2000"/>
              <a:buNone/>
            </a:pPr>
            <a:endParaRPr lang="en-AU" sz="2800" dirty="0"/>
          </a:p>
          <a:p>
            <a:pPr marL="127000" indent="0">
              <a:spcBef>
                <a:spcPts val="0"/>
              </a:spcBef>
              <a:buSzPts val="2000"/>
              <a:buNone/>
            </a:pPr>
            <a:r>
              <a:rPr lang="en-AU" sz="3200" dirty="0">
                <a:solidFill>
                  <a:srgbClr val="FFFF00"/>
                </a:solidFill>
              </a:rPr>
              <a:t>The five books of The Major Prophets (Isaiah, Jeremiah, Lamentations, Ezekiel, and Daniel) cover a significant time span and present a wide array of messages.</a:t>
            </a:r>
          </a:p>
          <a:p>
            <a:pPr marL="127000" indent="0">
              <a:spcBef>
                <a:spcPts val="0"/>
              </a:spcBef>
              <a:buSzPts val="2000"/>
              <a:buNone/>
            </a:pPr>
            <a:r>
              <a:rPr lang="en-AU" sz="3200" dirty="0"/>
              <a:t> </a:t>
            </a:r>
          </a:p>
          <a:p>
            <a:pPr marL="584200" indent="-457200">
              <a:spcBef>
                <a:spcPts val="0"/>
              </a:spcBef>
              <a:buSzPts val="2000"/>
            </a:pPr>
            <a:r>
              <a:rPr lang="en-AU" sz="3200" dirty="0"/>
              <a:t>Isaiah spoke to the nation of Judah about 150 years before their exile into Babylonia and called them to be faithful to God. </a:t>
            </a:r>
          </a:p>
          <a:p>
            <a:pPr marL="584200" indent="-457200">
              <a:spcBef>
                <a:spcPts val="0"/>
              </a:spcBef>
              <a:buSzPts val="2000"/>
            </a:pPr>
            <a:endParaRPr lang="en-AU" sz="3200" dirty="0"/>
          </a:p>
          <a:p>
            <a:pPr marL="584200" indent="-457200">
              <a:spcBef>
                <a:spcPts val="0"/>
              </a:spcBef>
              <a:buSzPts val="2000"/>
            </a:pPr>
            <a:r>
              <a:rPr lang="en-AU" sz="3200" dirty="0"/>
              <a:t>Jeremiah cried out to the same people on the brink of exile and pleaded for repentance. </a:t>
            </a:r>
          </a:p>
          <a:p>
            <a:pPr marL="584200" indent="-457200">
              <a:spcBef>
                <a:spcPts val="0"/>
              </a:spcBef>
              <a:buSzPts val="2000"/>
            </a:pPr>
            <a:endParaRPr lang="en-AU" sz="3200" dirty="0"/>
          </a:p>
          <a:p>
            <a:pPr marL="584200" indent="-457200">
              <a:spcBef>
                <a:spcPts val="0"/>
              </a:spcBef>
              <a:buSzPts val="2000"/>
            </a:pPr>
            <a:r>
              <a:rPr lang="en-AU" sz="3200" dirty="0"/>
              <a:t>Lamentations, written by Jeremiah, presents a dirge as Judah went into exile.  </a:t>
            </a:r>
          </a:p>
          <a:p>
            <a:pPr marL="584200" indent="-457200">
              <a:spcBef>
                <a:spcPts val="0"/>
              </a:spcBef>
              <a:buSzPts val="2000"/>
            </a:pPr>
            <a:endParaRPr lang="en-AU" sz="3200" dirty="0"/>
          </a:p>
          <a:p>
            <a:pPr marL="584200" indent="-457200">
              <a:spcBef>
                <a:spcPts val="0"/>
              </a:spcBef>
              <a:buSzPts val="2000"/>
            </a:pPr>
            <a:r>
              <a:rPr lang="en-AU" sz="3200" dirty="0"/>
              <a:t>Ezekiel and Daniel, spoke and wrote to the people in exile, encouraging them to remember that God was still in control.</a:t>
            </a:r>
            <a:endParaRPr lang="en-AU" sz="2800" dirty="0"/>
          </a:p>
          <a:p>
            <a:pPr marL="228600" lvl="0" indent="-101600" rtl="0">
              <a:lnSpc>
                <a:spcPct val="120000"/>
              </a:lnSpc>
              <a:spcBef>
                <a:spcPts val="0"/>
              </a:spcBef>
              <a:spcAft>
                <a:spcPts val="0"/>
              </a:spcAft>
              <a:buSzPts val="2000"/>
              <a:buNone/>
            </a:pPr>
            <a:endParaRPr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53551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Major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127000" lvl="0" indent="0" rtl="0">
              <a:lnSpc>
                <a:spcPct val="120000"/>
              </a:lnSpc>
              <a:spcBef>
                <a:spcPts val="0"/>
              </a:spcBef>
              <a:spcAft>
                <a:spcPts val="0"/>
              </a:spcAft>
              <a:buSzPts val="2000"/>
              <a:buNone/>
            </a:pPr>
            <a:r>
              <a:rPr lang="en-AU" sz="2800" dirty="0"/>
              <a:t>(1) They’re part of God’s Word</a:t>
            </a:r>
          </a:p>
          <a:p>
            <a:pPr marL="127000" lvl="0" indent="0" rtl="0">
              <a:lnSpc>
                <a:spcPct val="120000"/>
              </a:lnSpc>
              <a:spcBef>
                <a:spcPts val="0"/>
              </a:spcBef>
              <a:spcAft>
                <a:spcPts val="0"/>
              </a:spcAft>
              <a:buSzPts val="2000"/>
              <a:buNone/>
            </a:pPr>
            <a:endParaRPr lang="en-AU" sz="2800" dirty="0"/>
          </a:p>
          <a:p>
            <a:pPr marL="641350" lvl="0" indent="-514350" rtl="0">
              <a:lnSpc>
                <a:spcPct val="120000"/>
              </a:lnSpc>
              <a:spcBef>
                <a:spcPts val="0"/>
              </a:spcBef>
              <a:spcAft>
                <a:spcPts val="0"/>
              </a:spcAft>
              <a:buSzPts val="2000"/>
              <a:buAutoNum type="arabicPeriod"/>
            </a:pPr>
            <a:endParaRPr lang="en-AU" sz="2800" i="1" dirty="0"/>
          </a:p>
          <a:p>
            <a:pPr marL="127000" indent="0" algn="ctr">
              <a:spcBef>
                <a:spcPts val="0"/>
              </a:spcBef>
              <a:buSzPts val="2000"/>
              <a:buNone/>
            </a:pPr>
            <a:r>
              <a:rPr lang="en-AU" sz="2800" b="1" i="1" baseline="30000" dirty="0"/>
              <a:t>16 </a:t>
            </a:r>
            <a:r>
              <a:rPr lang="en-AU" sz="2800" i="1" dirty="0"/>
              <a:t>All Scripture is God-breathed and is useful for teaching, rebuking, correcting and training in righteousness, </a:t>
            </a:r>
            <a:r>
              <a:rPr lang="en-AU" sz="2800" dirty="0"/>
              <a:t>(2 Timothy 3:16)</a:t>
            </a:r>
          </a:p>
          <a:p>
            <a:pPr marL="127000" lvl="0" indent="0" algn="ctr">
              <a:spcBef>
                <a:spcPts val="0"/>
              </a:spcBef>
              <a:buSzPts val="2000"/>
              <a:buNone/>
            </a:pPr>
            <a:endParaRPr lang="en-AU" sz="2800" i="1"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231455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Major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fontScale="77500" lnSpcReduction="20000"/>
          </a:bodyPr>
          <a:lstStyle/>
          <a:p>
            <a:pPr marL="127000" lvl="0" indent="0" rtl="0">
              <a:lnSpc>
                <a:spcPct val="120000"/>
              </a:lnSpc>
              <a:spcBef>
                <a:spcPts val="0"/>
              </a:spcBef>
              <a:spcAft>
                <a:spcPts val="0"/>
              </a:spcAft>
              <a:buSzPts val="2000"/>
              <a:buNone/>
            </a:pPr>
            <a:r>
              <a:rPr lang="en-AU" sz="3600" dirty="0"/>
              <a:t>(2) Key part of old testament </a:t>
            </a:r>
            <a:r>
              <a:rPr lang="en-AU" sz="3600" i="1" dirty="0"/>
              <a:t>prophecy</a:t>
            </a:r>
          </a:p>
          <a:p>
            <a:pPr marL="641350" lvl="0" indent="-514350" rtl="0">
              <a:lnSpc>
                <a:spcPct val="120000"/>
              </a:lnSpc>
              <a:spcBef>
                <a:spcPts val="0"/>
              </a:spcBef>
              <a:spcAft>
                <a:spcPts val="0"/>
              </a:spcAft>
              <a:buSzPts val="2000"/>
              <a:buAutoNum type="arabicPeriod"/>
            </a:pPr>
            <a:endParaRPr lang="en-AU" sz="2800" dirty="0"/>
          </a:p>
          <a:p>
            <a:pPr marL="127000" lvl="0" indent="0" algn="ctr">
              <a:spcBef>
                <a:spcPts val="0"/>
              </a:spcBef>
              <a:buSzPts val="2000"/>
              <a:buNone/>
            </a:pPr>
            <a:r>
              <a:rPr lang="en-AU" sz="2800" i="1" dirty="0"/>
              <a:t>Bible prophecy or biblical prophecy comprises the passages of the Bible that are claimed to reflect communications from God to humans through prophets. Jews and Christians usually consider the biblical prophets to have received revelations from God.</a:t>
            </a:r>
          </a:p>
          <a:p>
            <a:pPr marL="127000" lvl="0" indent="0">
              <a:spcBef>
                <a:spcPts val="0"/>
              </a:spcBef>
              <a:buSzPts val="2000"/>
              <a:buNone/>
            </a:pPr>
            <a:endParaRPr lang="en-AU" sz="2800" i="1" dirty="0"/>
          </a:p>
          <a:p>
            <a:pPr marL="127000" lvl="0" indent="0" rtl="0">
              <a:lnSpc>
                <a:spcPct val="120000"/>
              </a:lnSpc>
              <a:spcBef>
                <a:spcPts val="0"/>
              </a:spcBef>
              <a:spcAft>
                <a:spcPts val="0"/>
              </a:spcAft>
              <a:buSzPts val="2000"/>
              <a:buNone/>
            </a:pPr>
            <a:r>
              <a:rPr lang="en-AU" sz="2800" dirty="0"/>
              <a:t>The old testament prophets were not all about the future. Most of what they said were to the people in front of them – </a:t>
            </a:r>
            <a:r>
              <a:rPr lang="en-AU" sz="4100" b="1" dirty="0">
                <a:solidFill>
                  <a:srgbClr val="FFC000"/>
                </a:solidFill>
              </a:rPr>
              <a:t>forthtelling</a:t>
            </a:r>
            <a:r>
              <a:rPr lang="en-AU" sz="2800" dirty="0"/>
              <a:t> (telling people </a:t>
            </a:r>
            <a:r>
              <a:rPr lang="en-AU" sz="2800" i="1" dirty="0"/>
              <a:t>like it is</a:t>
            </a:r>
            <a:r>
              <a:rPr lang="en-AU" sz="2800" dirty="0"/>
              <a:t>). </a:t>
            </a:r>
          </a:p>
          <a:p>
            <a:pPr marL="641350" lvl="0" indent="-514350" rtl="0">
              <a:lnSpc>
                <a:spcPct val="120000"/>
              </a:lnSpc>
              <a:spcBef>
                <a:spcPts val="0"/>
              </a:spcBef>
              <a:spcAft>
                <a:spcPts val="0"/>
              </a:spcAft>
              <a:buSzPts val="2000"/>
              <a:buAutoNum type="arabicPeriod"/>
            </a:pPr>
            <a:endParaRPr lang="en-AU" sz="2800" dirty="0"/>
          </a:p>
          <a:p>
            <a:pPr marL="127000" lvl="0" indent="0" algn="ctr" rtl="0">
              <a:lnSpc>
                <a:spcPct val="120000"/>
              </a:lnSpc>
              <a:spcBef>
                <a:spcPts val="0"/>
              </a:spcBef>
              <a:spcAft>
                <a:spcPts val="0"/>
              </a:spcAft>
              <a:buSzPts val="2000"/>
              <a:buNone/>
            </a:pPr>
            <a:r>
              <a:rPr lang="en-AU" sz="2800" dirty="0"/>
              <a:t>Only a small amount was </a:t>
            </a:r>
            <a:r>
              <a:rPr lang="en-AU" sz="4100" b="1" dirty="0">
                <a:solidFill>
                  <a:srgbClr val="FFC000"/>
                </a:solidFill>
              </a:rPr>
              <a:t>foretelling</a:t>
            </a:r>
            <a:r>
              <a:rPr lang="en-AU" sz="2800" dirty="0"/>
              <a:t> (about the future).</a:t>
            </a:r>
          </a:p>
          <a:p>
            <a:pPr marL="127000" lvl="0" indent="0" algn="ctr" rtl="0">
              <a:lnSpc>
                <a:spcPct val="120000"/>
              </a:lnSpc>
              <a:spcBef>
                <a:spcPts val="0"/>
              </a:spcBef>
              <a:spcAft>
                <a:spcPts val="0"/>
              </a:spcAft>
              <a:buSzPts val="2000"/>
              <a:buNone/>
            </a:pPr>
            <a:r>
              <a:rPr lang="en-AU" sz="2800" dirty="0"/>
              <a:t>	About 5% concerns the coming of Jesus.</a:t>
            </a:r>
          </a:p>
          <a:p>
            <a:pPr marL="127000" lvl="0" indent="0" algn="ctr" rtl="0">
              <a:lnSpc>
                <a:spcPct val="120000"/>
              </a:lnSpc>
              <a:spcBef>
                <a:spcPts val="0"/>
              </a:spcBef>
              <a:spcAft>
                <a:spcPts val="0"/>
              </a:spcAft>
              <a:buSzPts val="2000"/>
              <a:buNone/>
            </a:pPr>
            <a:r>
              <a:rPr lang="en-AU" sz="2800" dirty="0"/>
              <a:t>	About 2% about the new age of the church and about 1% is yet to be fulfilled.</a:t>
            </a:r>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238122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3dfe64103_0_18"/>
          <p:cNvSpPr txBox="1">
            <a:spLocks noGrp="1"/>
          </p:cNvSpPr>
          <p:nvPr>
            <p:ph type="title"/>
          </p:nvPr>
        </p:nvSpPr>
        <p:spPr>
          <a:xfrm>
            <a:off x="720000" y="619200"/>
            <a:ext cx="6109500" cy="619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3200"/>
              <a:buFont typeface="Rockwell"/>
              <a:buNone/>
            </a:pPr>
            <a:r>
              <a:rPr lang="en-US" dirty="0">
                <a:solidFill>
                  <a:srgbClr val="FFC000"/>
                </a:solidFill>
              </a:rPr>
              <a:t>Why Study the Major Prophets?</a:t>
            </a:r>
            <a:endParaRPr dirty="0">
              <a:solidFill>
                <a:srgbClr val="FFC000"/>
              </a:solidFill>
            </a:endParaRPr>
          </a:p>
        </p:txBody>
      </p:sp>
      <p:sp>
        <p:nvSpPr>
          <p:cNvPr id="121" name="Google Shape;121;g123dfe64103_0_18"/>
          <p:cNvSpPr txBox="1">
            <a:spLocks noGrp="1"/>
          </p:cNvSpPr>
          <p:nvPr>
            <p:ph type="body" idx="1"/>
          </p:nvPr>
        </p:nvSpPr>
        <p:spPr>
          <a:xfrm>
            <a:off x="552405" y="1543050"/>
            <a:ext cx="11063490" cy="4695900"/>
          </a:xfrm>
          <a:prstGeom prst="rect">
            <a:avLst/>
          </a:prstGeom>
          <a:noFill/>
          <a:ln>
            <a:noFill/>
          </a:ln>
        </p:spPr>
        <p:txBody>
          <a:bodyPr spcFirstLastPara="1" wrap="square" lIns="0" tIns="0" rIns="0" bIns="0" anchor="t" anchorCtr="0">
            <a:normAutofit/>
          </a:bodyPr>
          <a:lstStyle/>
          <a:p>
            <a:pPr marL="127000" lvl="0" indent="0" rtl="0">
              <a:lnSpc>
                <a:spcPct val="120000"/>
              </a:lnSpc>
              <a:spcBef>
                <a:spcPts val="0"/>
              </a:spcBef>
              <a:spcAft>
                <a:spcPts val="0"/>
              </a:spcAft>
              <a:buSzPts val="2000"/>
              <a:buNone/>
            </a:pPr>
            <a:r>
              <a:rPr lang="en-AU" sz="2800" dirty="0"/>
              <a:t>(3) They link the Old Testament with the New Testament (Jesus and Paul quote Isaiah extensively)</a:t>
            </a:r>
          </a:p>
          <a:p>
            <a:pPr marL="641350" lvl="0" indent="-514350" rtl="0">
              <a:lnSpc>
                <a:spcPct val="120000"/>
              </a:lnSpc>
              <a:spcBef>
                <a:spcPts val="0"/>
              </a:spcBef>
              <a:spcAft>
                <a:spcPts val="0"/>
              </a:spcAft>
              <a:buSzPts val="2000"/>
              <a:buAutoNum type="arabicPeriod"/>
            </a:pPr>
            <a:endParaRPr lang="en-AU" sz="2800" dirty="0"/>
          </a:p>
          <a:p>
            <a:pPr marL="641350" lvl="0" indent="-514350" rtl="0">
              <a:lnSpc>
                <a:spcPct val="120000"/>
              </a:lnSpc>
              <a:spcBef>
                <a:spcPts val="0"/>
              </a:spcBef>
              <a:spcAft>
                <a:spcPts val="0"/>
              </a:spcAft>
              <a:buSzPts val="2000"/>
              <a:buAutoNum type="arabicPeriod"/>
            </a:pPr>
            <a:endParaRPr lang="en-AU" sz="2800" dirty="0"/>
          </a:p>
          <a:p>
            <a:pPr marL="127000" lvl="0" indent="0" rtl="0">
              <a:lnSpc>
                <a:spcPct val="120000"/>
              </a:lnSpc>
              <a:spcBef>
                <a:spcPts val="0"/>
              </a:spcBef>
              <a:spcAft>
                <a:spcPts val="0"/>
              </a:spcAft>
              <a:buSzPts val="2000"/>
              <a:buNone/>
            </a:pPr>
            <a:endParaRPr lang="en-AU" sz="2800" dirty="0"/>
          </a:p>
        </p:txBody>
      </p:sp>
      <p:sp>
        <p:nvSpPr>
          <p:cNvPr id="122" name="Google Shape;122;g123dfe64103_0_18"/>
          <p:cNvSpPr txBox="1"/>
          <p:nvPr/>
        </p:nvSpPr>
        <p:spPr>
          <a:xfrm>
            <a:off x="9601200" y="628800"/>
            <a:ext cx="1870800" cy="619200"/>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3200"/>
              <a:buFont typeface="Rockwell"/>
              <a:buNone/>
            </a:pPr>
            <a:r>
              <a:rPr lang="en-US" sz="3200" dirty="0">
                <a:solidFill>
                  <a:schemeClr val="lt1"/>
                </a:solidFill>
                <a:latin typeface="Rockwell"/>
                <a:ea typeface="Rockwell"/>
                <a:cs typeface="Rockwell"/>
                <a:sym typeface="Rockwell"/>
              </a:rPr>
              <a:t>Isaiah</a:t>
            </a:r>
            <a:endParaRPr sz="3200" cap="none" dirty="0">
              <a:solidFill>
                <a:schemeClr val="lt1"/>
              </a:solidFill>
              <a:latin typeface="Rockwell"/>
              <a:ea typeface="Rockwell"/>
              <a:cs typeface="Rockwell"/>
              <a:sym typeface="Rockwe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9093"/>
          <a:stretch/>
        </p:blipFill>
        <p:spPr>
          <a:xfrm>
            <a:off x="1989963" y="2707893"/>
            <a:ext cx="8267700" cy="3913973"/>
          </a:xfrm>
          <a:prstGeom prst="rect">
            <a:avLst/>
          </a:prstGeom>
        </p:spPr>
      </p:pic>
    </p:spTree>
    <p:extLst>
      <p:ext uri="{BB962C8B-B14F-4D97-AF65-F5344CB8AC3E}">
        <p14:creationId xmlns:p14="http://schemas.microsoft.com/office/powerpoint/2010/main" val="22413657"/>
      </p:ext>
    </p:extLst>
  </p:cSld>
  <p:clrMapOvr>
    <a:masterClrMapping/>
  </p:clrMapOvr>
</p:sld>
</file>

<file path=ppt/theme/theme1.xml><?xml version="1.0" encoding="utf-8"?>
<a:theme xmlns:a="http://schemas.openxmlformats.org/drawingml/2006/main" name="BlobVTI">
  <a:themeElements>
    <a:clrScheme name="Blob V2">
      <a:dk1>
        <a:srgbClr val="000000"/>
      </a:dk1>
      <a:lt1>
        <a:srgbClr val="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1896</Words>
  <Application>Microsoft Office PowerPoint</Application>
  <PresentationFormat>Widescreen</PresentationFormat>
  <Paragraphs>261</Paragraphs>
  <Slides>29</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Avenir</vt:lpstr>
      <vt:lpstr>Corbel</vt:lpstr>
      <vt:lpstr>Rockwell</vt:lpstr>
      <vt:lpstr>BlobVTI</vt:lpstr>
      <vt:lpstr>Depth</vt:lpstr>
      <vt:lpstr>Isaiah 1:14-20 (NIV)</vt:lpstr>
      <vt:lpstr>Isaiah 1:14-20 (NIV)</vt:lpstr>
      <vt:lpstr>Looking Back –  Living Forward</vt:lpstr>
      <vt:lpstr>Looking Back –  Living Forward</vt:lpstr>
      <vt:lpstr>Looking Back – Living Forward</vt:lpstr>
      <vt:lpstr>The Major Prophets</vt:lpstr>
      <vt:lpstr>Why Study the Major Prophets?</vt:lpstr>
      <vt:lpstr>Why Study the Major Prophets?</vt:lpstr>
      <vt:lpstr>Why Study the Major Prophets?</vt:lpstr>
      <vt:lpstr>Why Study the Major Prophets?</vt:lpstr>
      <vt:lpstr>Why Study the Major Prophets?</vt:lpstr>
      <vt:lpstr>Why Study the Major Prophets?</vt:lpstr>
      <vt:lpstr>Isaiah himself</vt:lpstr>
      <vt:lpstr>Isaiah himself</vt:lpstr>
      <vt:lpstr>Who is he speaking too?</vt:lpstr>
      <vt:lpstr>Like a miniature Bible. </vt:lpstr>
      <vt:lpstr>PowerPoint Presentation</vt:lpstr>
      <vt:lpstr>Today – Confrontation (chapters 1-39)</vt:lpstr>
      <vt:lpstr>Lesson 1(chapters 1-10)</vt:lpstr>
      <vt:lpstr>God confronts dead religion but loves passionate devotion</vt:lpstr>
      <vt:lpstr>God confronts dead religion but loves passionate devotion</vt:lpstr>
      <vt:lpstr>God confronts dead religion but loves passionate devotion</vt:lpstr>
      <vt:lpstr>Lesson 2 (chapters 13-23)</vt:lpstr>
      <vt:lpstr>God loves HIS world but he confronts nations and he is deeply involved</vt:lpstr>
      <vt:lpstr>God loves HIS world but he confronts nations and he is deeply involved</vt:lpstr>
      <vt:lpstr>Lesson 3 (chapters 24-34)</vt:lpstr>
      <vt:lpstr>Lesson 3 (chapters 24-34)</vt:lpstr>
      <vt:lpstr>Lesson 4 (chapters 36-39)</vt:lpstr>
      <vt:lpstr>Lesson 4 (chapters 36-39)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  Living Forward</dc:title>
  <dc:creator>Sue de Pyle</dc:creator>
  <cp:lastModifiedBy>Streamer</cp:lastModifiedBy>
  <cp:revision>63</cp:revision>
  <dcterms:created xsi:type="dcterms:W3CDTF">2022-04-11T01:50:41Z</dcterms:created>
  <dcterms:modified xsi:type="dcterms:W3CDTF">2022-04-24T01:22:44Z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2022-04-11T04:08:56Z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1181b04c-0510-47cc-b9bd-96d112b6bcfd</vt:lpwstr>
  </property>
  <property fmtid="{D5CDD505-2E9C-101B-9397-08002B2CF9AE}" pid="8" name="MSIP_Label_d7dc88d9-fa17-47eb-a208-3e66f59d50e5_ContentBits">
    <vt:lpwstr>0</vt:lpwstr>
  </property>
</Properties>
</file>